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10287000" cx="18288000"/>
  <p:notesSz cx="6858000" cy="9144000"/>
  <p:embeddedFontLst>
    <p:embeddedFont>
      <p:font typeface="Open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0" roundtripDataSignature="AMtx7mhEXy3F2O/gPSEVjqeg3oxGXrrv5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regular.fntdata"/><Relationship Id="rId25" Type="http://schemas.openxmlformats.org/officeDocument/2006/relationships/slide" Target="slides/slide20.xml"/><Relationship Id="rId28" Type="http://schemas.openxmlformats.org/officeDocument/2006/relationships/font" Target="fonts/OpenSans-italic.fntdata"/><Relationship Id="rId27" Type="http://schemas.openxmlformats.org/officeDocument/2006/relationships/font" Target="fonts/Open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7" name="Google Shape;18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6d110fddb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1" name="Google Shape;201;g26d110fddb2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2" name="Google Shape;21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7" name="Google Shape;22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3" name="Google Shape;23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7" name="Google Shape;24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3" name="Google Shape;273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7" name="Google Shape;307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8" name="Google Shape;328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6" name="Google Shape;336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7" name="Google Shape;347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2" name="Google Shape;11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5" name="Google Shape;12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3" name="Google Shape;13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1" name="Google Shape;14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5" name="Google Shape;15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7" name="Google Shape;16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8" name="Google Shape;17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0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1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1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21.png"/><Relationship Id="rId9" Type="http://schemas.openxmlformats.org/officeDocument/2006/relationships/image" Target="../media/image2.png"/><Relationship Id="rId5" Type="http://schemas.openxmlformats.org/officeDocument/2006/relationships/image" Target="../media/image24.png"/><Relationship Id="rId6" Type="http://schemas.openxmlformats.org/officeDocument/2006/relationships/image" Target="../media/image26.png"/><Relationship Id="rId7" Type="http://schemas.openxmlformats.org/officeDocument/2006/relationships/image" Target="../media/image33.png"/><Relationship Id="rId8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5.png"/><Relationship Id="rId6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8711372" y="1028700"/>
            <a:ext cx="9235435" cy="8229600"/>
            <a:chOff x="0" y="0"/>
            <a:chExt cx="12313913" cy="10972800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8816962" cy="8816962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FF9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4270524" y="8181074"/>
              <a:ext cx="8043389" cy="2791726"/>
            </a:xfrm>
            <a:custGeom>
              <a:rect b="b" l="l" r="r" t="t"/>
              <a:pathLst>
                <a:path extrusionOk="0" h="2791726" w="8043389">
                  <a:moveTo>
                    <a:pt x="0" y="0"/>
                  </a:moveTo>
                  <a:lnTo>
                    <a:pt x="8043389" y="0"/>
                  </a:lnTo>
                  <a:lnTo>
                    <a:pt x="8043389" y="2791726"/>
                  </a:lnTo>
                  <a:lnTo>
                    <a:pt x="0" y="279172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51000"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87" name="Google Shape;87;p1"/>
            <p:cNvSpPr/>
            <p:nvPr/>
          </p:nvSpPr>
          <p:spPr>
            <a:xfrm flipH="1">
              <a:off x="892211" y="624687"/>
              <a:ext cx="9699122" cy="10024933"/>
            </a:xfrm>
            <a:custGeom>
              <a:rect b="b" l="l" r="r" t="t"/>
              <a:pathLst>
                <a:path extrusionOk="0" h="10024933" w="9699122">
                  <a:moveTo>
                    <a:pt x="9699123" y="0"/>
                  </a:moveTo>
                  <a:lnTo>
                    <a:pt x="0" y="0"/>
                  </a:lnTo>
                  <a:lnTo>
                    <a:pt x="0" y="10024932"/>
                  </a:lnTo>
                  <a:lnTo>
                    <a:pt x="9699123" y="10024932"/>
                  </a:lnTo>
                  <a:lnTo>
                    <a:pt x="9699123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88" name="Google Shape;88;p1"/>
          <p:cNvGrpSpPr/>
          <p:nvPr/>
        </p:nvGrpSpPr>
        <p:grpSpPr>
          <a:xfrm>
            <a:off x="5648325" y="8190415"/>
            <a:ext cx="825500" cy="825500"/>
            <a:chOff x="0" y="0"/>
            <a:chExt cx="1100667" cy="1100667"/>
          </a:xfrm>
        </p:grpSpPr>
        <p:sp>
          <p:nvSpPr>
            <p:cNvPr id="89" name="Google Shape;89;p1"/>
            <p:cNvSpPr/>
            <p:nvPr/>
          </p:nvSpPr>
          <p:spPr>
            <a:xfrm>
              <a:off x="0" y="0"/>
              <a:ext cx="1100667" cy="1100667"/>
            </a:xfrm>
            <a:custGeom>
              <a:rect b="b" l="l" r="r" t="t"/>
              <a:pathLst>
                <a:path extrusionOk="0" h="660400" w="660400">
                  <a:moveTo>
                    <a:pt x="5359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35940"/>
                  </a:lnTo>
                  <a:cubicBezTo>
                    <a:pt x="660400" y="604520"/>
                    <a:pt x="604520" y="660400"/>
                    <a:pt x="535940" y="660400"/>
                  </a:cubicBezTo>
                  <a:close/>
                </a:path>
              </a:pathLst>
            </a:custGeom>
            <a:solidFill>
              <a:srgbClr val="F368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 rot="-5400000">
              <a:off x="436385" y="452780"/>
              <a:ext cx="290178" cy="195107"/>
            </a:xfrm>
            <a:custGeom>
              <a:rect b="b" l="l" r="r" t="t"/>
              <a:pathLst>
                <a:path extrusionOk="0"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91" name="Google Shape;91;p1"/>
          <p:cNvSpPr txBox="1"/>
          <p:nvPr/>
        </p:nvSpPr>
        <p:spPr>
          <a:xfrm>
            <a:off x="1028700" y="8368215"/>
            <a:ext cx="4331488" cy="422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Universitas Sumatera Utara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" name="Google Shape;92;p1"/>
          <p:cNvGrpSpPr/>
          <p:nvPr/>
        </p:nvGrpSpPr>
        <p:grpSpPr>
          <a:xfrm>
            <a:off x="1028700" y="992981"/>
            <a:ext cx="7103025" cy="6545425"/>
            <a:chOff x="0" y="-47625"/>
            <a:chExt cx="9470700" cy="8727233"/>
          </a:xfrm>
        </p:grpSpPr>
        <p:sp>
          <p:nvSpPr>
            <p:cNvPr id="93" name="Google Shape;93;p1"/>
            <p:cNvSpPr txBox="1"/>
            <p:nvPr/>
          </p:nvSpPr>
          <p:spPr>
            <a:xfrm>
              <a:off x="0" y="1313708"/>
              <a:ext cx="9470700" cy="736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i="0" lang="en-US" sz="4000" u="none" cap="none" strike="noStrike">
                  <a:solidFill>
                    <a:srgbClr val="374E62"/>
                  </a:solidFill>
                  <a:latin typeface="Georgia"/>
                  <a:ea typeface="Georgia"/>
                  <a:cs typeface="Georgia"/>
                  <a:sym typeface="Georgia"/>
                </a:rPr>
                <a:t>ElderCare Plus: Smart Bracelet Berbasis Internet of Things (IoT) Sebagai Solusi Pemantauan Kesehatan Lansia Secara Real Time di Panti Jompo Karya Kasih Medan</a:t>
              </a:r>
              <a:endParaRPr b="1" i="0" sz="4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marR="0" rtl="0" algn="just">
                <a:lnSpc>
                  <a:spcPct val="5727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t/>
              </a:r>
              <a:endParaRPr b="1" i="0" sz="4000" u="none" cap="none" strike="noStrike">
                <a:solidFill>
                  <a:srgbClr val="374E62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94" name="Google Shape;94;p1"/>
            <p:cNvSpPr txBox="1"/>
            <p:nvPr/>
          </p:nvSpPr>
          <p:spPr>
            <a:xfrm>
              <a:off x="0" y="-47625"/>
              <a:ext cx="74919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en-US" sz="3200" u="none" cap="none" strike="noStrike">
                  <a:solidFill>
                    <a:srgbClr val="DF5A1C"/>
                  </a:solidFill>
                  <a:latin typeface="Arial"/>
                  <a:ea typeface="Arial"/>
                  <a:cs typeface="Arial"/>
                  <a:sym typeface="Arial"/>
                </a:rPr>
                <a:t>Pilmapres 2024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3F4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"/>
          <p:cNvSpPr/>
          <p:nvPr/>
        </p:nvSpPr>
        <p:spPr>
          <a:xfrm>
            <a:off x="313797" y="236488"/>
            <a:ext cx="17660406" cy="9814023"/>
          </a:xfrm>
          <a:custGeom>
            <a:rect b="b" l="l" r="r" t="t"/>
            <a:pathLst>
              <a:path extrusionOk="0" h="7851218" w="14128325">
                <a:moveTo>
                  <a:pt x="14003865" y="7851218"/>
                </a:moveTo>
                <a:lnTo>
                  <a:pt x="124460" y="7851218"/>
                </a:lnTo>
                <a:cubicBezTo>
                  <a:pt x="55880" y="7851218"/>
                  <a:pt x="0" y="7795338"/>
                  <a:pt x="0" y="7726759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4003865" y="0"/>
                </a:lnTo>
                <a:cubicBezTo>
                  <a:pt x="14072445" y="0"/>
                  <a:pt x="14128325" y="55880"/>
                  <a:pt x="14128325" y="124460"/>
                </a:cubicBezTo>
                <a:lnTo>
                  <a:pt x="14128325" y="7726759"/>
                </a:lnTo>
                <a:cubicBezTo>
                  <a:pt x="14128325" y="7795338"/>
                  <a:pt x="14072445" y="7851218"/>
                  <a:pt x="14003865" y="785121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99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0" name="Google Shape;190;p10"/>
          <p:cNvSpPr txBox="1"/>
          <p:nvPr/>
        </p:nvSpPr>
        <p:spPr>
          <a:xfrm>
            <a:off x="5938037" y="1975332"/>
            <a:ext cx="64119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99"/>
              <a:buFont typeface="Arial"/>
              <a:buNone/>
            </a:pPr>
            <a:r>
              <a:rPr b="1" i="0" lang="en-US" sz="5999" u="none" cap="none" strike="noStrike">
                <a:solidFill>
                  <a:srgbClr val="0E2C4B"/>
                </a:solidFill>
                <a:latin typeface="Georgia"/>
                <a:ea typeface="Georgia"/>
                <a:cs typeface="Georgia"/>
                <a:sym typeface="Georgia"/>
              </a:rPr>
              <a:t>ElderCare Plus</a:t>
            </a:r>
            <a:endParaRPr b="1" i="0" sz="5999" u="none" cap="none" strike="noStrike">
              <a:solidFill>
                <a:srgbClr val="0E2C4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99"/>
              <a:buFont typeface="Arial"/>
              <a:buNone/>
            </a:pPr>
            <a:r>
              <a:rPr lang="en-US" sz="2900">
                <a:solidFill>
                  <a:srgbClr val="0E2C4B"/>
                </a:solidFill>
                <a:latin typeface="Georgia"/>
                <a:ea typeface="Georgia"/>
                <a:cs typeface="Georgia"/>
                <a:sym typeface="Georgia"/>
              </a:rPr>
              <a:t>(SDGs Poin 3)</a:t>
            </a:r>
            <a:endParaRPr sz="2900">
              <a:solidFill>
                <a:srgbClr val="0E2C4B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91" name="Google Shape;191;p10"/>
          <p:cNvCxnSpPr/>
          <p:nvPr/>
        </p:nvCxnSpPr>
        <p:spPr>
          <a:xfrm>
            <a:off x="313797" y="4232757"/>
            <a:ext cx="8674628" cy="0"/>
          </a:xfrm>
          <a:prstGeom prst="straightConnector1">
            <a:avLst/>
          </a:prstGeom>
          <a:noFill/>
          <a:ln cap="flat" cmpd="sng" w="76200">
            <a:solidFill>
              <a:srgbClr val="F2F3F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2" name="Google Shape;192;p10"/>
          <p:cNvSpPr txBox="1"/>
          <p:nvPr/>
        </p:nvSpPr>
        <p:spPr>
          <a:xfrm>
            <a:off x="2563075" y="4580250"/>
            <a:ext cx="3848100" cy="41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0" i="0" lang="en-US" sz="2499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i="0" lang="en-US" sz="2499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  <a:r>
              <a:rPr b="0" i="0" lang="en-US" sz="2499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 that is useful for </a:t>
            </a:r>
            <a:r>
              <a:rPr b="0" i="0" lang="en-US" sz="2499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conducting </a:t>
            </a:r>
            <a:r>
              <a:rPr b="1" i="0" lang="en-US" sz="2499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health monitoring</a:t>
            </a:r>
            <a:r>
              <a:rPr b="0" i="0" lang="en-US" sz="2499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 integrated with hospitals a</a:t>
            </a:r>
            <a:r>
              <a:rPr lang="en-US" sz="2499">
                <a:solidFill>
                  <a:srgbClr val="0E2C4B"/>
                </a:solidFill>
              </a:rPr>
              <a:t>nd elderly families</a:t>
            </a:r>
            <a:r>
              <a:rPr b="0" i="0" lang="en-US" sz="2499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, including </a:t>
            </a:r>
            <a:r>
              <a:rPr b="1" i="0" lang="en-US" sz="2499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heart rate, oxygen saturation, blood pressure, and cholesterol </a:t>
            </a:r>
            <a:r>
              <a:rPr lang="en-US" sz="2499">
                <a:solidFill>
                  <a:srgbClr val="0E2C4B"/>
                </a:solidFill>
              </a:rPr>
              <a:t>in </a:t>
            </a:r>
            <a:r>
              <a:rPr b="1" lang="en-US" sz="2499">
                <a:solidFill>
                  <a:srgbClr val="0E2C4B"/>
                </a:solidFill>
              </a:rPr>
              <a:t>real-time</a:t>
            </a:r>
            <a:r>
              <a:rPr b="0" i="0" lang="en-US" sz="2499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3" name="Google Shape;193;p10"/>
          <p:cNvCxnSpPr/>
          <p:nvPr/>
        </p:nvCxnSpPr>
        <p:spPr>
          <a:xfrm>
            <a:off x="9299575" y="4232757"/>
            <a:ext cx="8674628" cy="0"/>
          </a:xfrm>
          <a:prstGeom prst="straightConnector1">
            <a:avLst/>
          </a:prstGeom>
          <a:noFill/>
          <a:ln cap="flat" cmpd="sng" w="76200">
            <a:solidFill>
              <a:srgbClr val="F2F3F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4" name="Google Shape;194;p10"/>
          <p:cNvSpPr/>
          <p:nvPr/>
        </p:nvSpPr>
        <p:spPr>
          <a:xfrm>
            <a:off x="3303042" y="1663710"/>
            <a:ext cx="1919144" cy="1528118"/>
          </a:xfrm>
          <a:custGeom>
            <a:rect b="b" l="l" r="r" t="t"/>
            <a:pathLst>
              <a:path extrusionOk="0" h="1528118" w="1919144">
                <a:moveTo>
                  <a:pt x="0" y="0"/>
                </a:moveTo>
                <a:lnTo>
                  <a:pt x="1919143" y="0"/>
                </a:lnTo>
                <a:lnTo>
                  <a:pt x="1919143" y="1528118"/>
                </a:lnTo>
                <a:lnTo>
                  <a:pt x="0" y="15281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5" name="Google Shape;195;p10"/>
          <p:cNvSpPr/>
          <p:nvPr/>
        </p:nvSpPr>
        <p:spPr>
          <a:xfrm>
            <a:off x="13143468" y="1663710"/>
            <a:ext cx="1919144" cy="1528118"/>
          </a:xfrm>
          <a:custGeom>
            <a:rect b="b" l="l" r="r" t="t"/>
            <a:pathLst>
              <a:path extrusionOk="0" h="1528118" w="1919144">
                <a:moveTo>
                  <a:pt x="0" y="0"/>
                </a:moveTo>
                <a:lnTo>
                  <a:pt x="1919144" y="0"/>
                </a:lnTo>
                <a:lnTo>
                  <a:pt x="1919144" y="1528118"/>
                </a:lnTo>
                <a:lnTo>
                  <a:pt x="0" y="15281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6" name="Google Shape;196;p10"/>
          <p:cNvSpPr/>
          <p:nvPr/>
        </p:nvSpPr>
        <p:spPr>
          <a:xfrm>
            <a:off x="876582" y="7719193"/>
            <a:ext cx="2068209" cy="804016"/>
          </a:xfrm>
          <a:custGeom>
            <a:rect b="b" l="l" r="r" t="t"/>
            <a:pathLst>
              <a:path extrusionOk="0" h="804016" w="2068209">
                <a:moveTo>
                  <a:pt x="0" y="0"/>
                </a:moveTo>
                <a:lnTo>
                  <a:pt x="2068209" y="0"/>
                </a:lnTo>
                <a:lnTo>
                  <a:pt x="2068209" y="804016"/>
                </a:lnTo>
                <a:lnTo>
                  <a:pt x="0" y="8040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7" name="Google Shape;197;p10"/>
          <p:cNvSpPr/>
          <p:nvPr/>
        </p:nvSpPr>
        <p:spPr>
          <a:xfrm flipH="1">
            <a:off x="15561495" y="7719193"/>
            <a:ext cx="2068209" cy="804016"/>
          </a:xfrm>
          <a:custGeom>
            <a:rect b="b" l="l" r="r" t="t"/>
            <a:pathLst>
              <a:path extrusionOk="0" h="804016" w="2068209">
                <a:moveTo>
                  <a:pt x="2068209" y="0"/>
                </a:moveTo>
                <a:lnTo>
                  <a:pt x="0" y="0"/>
                </a:lnTo>
                <a:lnTo>
                  <a:pt x="0" y="804016"/>
                </a:lnTo>
                <a:lnTo>
                  <a:pt x="2068209" y="804016"/>
                </a:lnTo>
                <a:lnTo>
                  <a:pt x="2068209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8" name="Google Shape;198;p10"/>
          <p:cNvSpPr/>
          <p:nvPr/>
        </p:nvSpPr>
        <p:spPr>
          <a:xfrm>
            <a:off x="8749147" y="4232754"/>
            <a:ext cx="5191285" cy="4156481"/>
          </a:xfrm>
          <a:custGeom>
            <a:rect b="b" l="l" r="r" t="t"/>
            <a:pathLst>
              <a:path extrusionOk="0" h="1528118" w="1919144">
                <a:moveTo>
                  <a:pt x="0" y="0"/>
                </a:moveTo>
                <a:lnTo>
                  <a:pt x="1919143" y="0"/>
                </a:lnTo>
                <a:lnTo>
                  <a:pt x="1919143" y="1528118"/>
                </a:lnTo>
                <a:lnTo>
                  <a:pt x="0" y="15281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g26d110fddb2_0_11"/>
          <p:cNvGrpSpPr/>
          <p:nvPr/>
        </p:nvGrpSpPr>
        <p:grpSpPr>
          <a:xfrm>
            <a:off x="8982013" y="2770800"/>
            <a:ext cx="7891650" cy="5390335"/>
            <a:chOff x="0" y="-722487"/>
            <a:chExt cx="10522200" cy="7187113"/>
          </a:xfrm>
        </p:grpSpPr>
        <p:sp>
          <p:nvSpPr>
            <p:cNvPr id="204" name="Google Shape;204;g26d110fddb2_0_11"/>
            <p:cNvSpPr txBox="1"/>
            <p:nvPr/>
          </p:nvSpPr>
          <p:spPr>
            <a:xfrm>
              <a:off x="16" y="-722487"/>
              <a:ext cx="9473400" cy="476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4572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0E2C4B"/>
                  </a:solidFill>
                  <a:latin typeface="Georgia"/>
                  <a:ea typeface="Georgia"/>
                  <a:cs typeface="Georgia"/>
                  <a:sym typeface="Georgia"/>
                </a:rPr>
                <a:t>Real-time health monitoring identify </a:t>
              </a:r>
              <a:r>
                <a:rPr b="1" lang="en-US" sz="4000">
                  <a:solidFill>
                    <a:srgbClr val="0E2C4B"/>
                  </a:solidFill>
                  <a:latin typeface="Georgia"/>
                  <a:ea typeface="Georgia"/>
                  <a:cs typeface="Georgia"/>
                  <a:sym typeface="Georgia"/>
                </a:rPr>
                <a:t>potential health issues</a:t>
              </a:r>
              <a:r>
                <a:rPr lang="en-US" sz="4000">
                  <a:solidFill>
                    <a:srgbClr val="0E2C4B"/>
                  </a:solidFill>
                  <a:latin typeface="Georgia"/>
                  <a:ea typeface="Georgia"/>
                  <a:cs typeface="Georgia"/>
                  <a:sym typeface="Georgia"/>
                </a:rPr>
                <a:t> and take appropriate </a:t>
              </a:r>
              <a:r>
                <a:rPr b="1" lang="en-US" sz="4000">
                  <a:solidFill>
                    <a:srgbClr val="0E2C4B"/>
                  </a:solidFill>
                  <a:latin typeface="Georgia"/>
                  <a:ea typeface="Georgia"/>
                  <a:cs typeface="Georgia"/>
                  <a:sym typeface="Georgia"/>
                </a:rPr>
                <a:t>preventive measures </a:t>
              </a:r>
              <a:r>
                <a:rPr lang="en-US" sz="4000">
                  <a:solidFill>
                    <a:srgbClr val="0E2C4B"/>
                  </a:solidFill>
                  <a:latin typeface="Georgia"/>
                  <a:ea typeface="Georgia"/>
                  <a:cs typeface="Georgia"/>
                  <a:sym typeface="Georgia"/>
                </a:rPr>
                <a:t>especially chronic conditions. </a:t>
              </a:r>
              <a:endParaRPr sz="4000">
                <a:solidFill>
                  <a:srgbClr val="0E2C4B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05" name="Google Shape;205;g26d110fddb2_0_11"/>
            <p:cNvSpPr txBox="1"/>
            <p:nvPr/>
          </p:nvSpPr>
          <p:spPr>
            <a:xfrm>
              <a:off x="0" y="6177226"/>
              <a:ext cx="105222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6" name="Google Shape;206;g26d110fddb2_0_11"/>
          <p:cNvGrpSpPr/>
          <p:nvPr/>
        </p:nvGrpSpPr>
        <p:grpSpPr>
          <a:xfrm>
            <a:off x="469457" y="2057747"/>
            <a:ext cx="7318978" cy="6750644"/>
            <a:chOff x="0" y="0"/>
            <a:chExt cx="9758637" cy="9000858"/>
          </a:xfrm>
        </p:grpSpPr>
        <p:sp>
          <p:nvSpPr>
            <p:cNvPr id="207" name="Google Shape;207;g26d110fddb2_0_11"/>
            <p:cNvSpPr/>
            <p:nvPr/>
          </p:nvSpPr>
          <p:spPr>
            <a:xfrm>
              <a:off x="1200904" y="173984"/>
              <a:ext cx="8286750" cy="828675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6EB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g26d110fddb2_0_11"/>
            <p:cNvSpPr/>
            <p:nvPr/>
          </p:nvSpPr>
          <p:spPr>
            <a:xfrm flipH="1">
              <a:off x="0" y="6209132"/>
              <a:ext cx="8043389" cy="2791726"/>
            </a:xfrm>
            <a:custGeom>
              <a:rect b="b" l="l" r="r" t="t"/>
              <a:pathLst>
                <a:path extrusionOk="0" h="2791726" w="8043389">
                  <a:moveTo>
                    <a:pt x="8043389" y="0"/>
                  </a:moveTo>
                  <a:lnTo>
                    <a:pt x="0" y="0"/>
                  </a:lnTo>
                  <a:lnTo>
                    <a:pt x="0" y="2791727"/>
                  </a:lnTo>
                  <a:lnTo>
                    <a:pt x="8043389" y="2791727"/>
                  </a:lnTo>
                  <a:lnTo>
                    <a:pt x="8043389" y="0"/>
                  </a:lnTo>
                  <a:close/>
                </a:path>
              </a:pathLst>
            </a:custGeom>
            <a:blipFill rotWithShape="1">
              <a:blip r:embed="rId3">
                <a:alphaModFix amt="51000"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09" name="Google Shape;209;g26d110fddb2_0_11"/>
            <p:cNvSpPr/>
            <p:nvPr/>
          </p:nvSpPr>
          <p:spPr>
            <a:xfrm>
              <a:off x="745657" y="0"/>
              <a:ext cx="9012980" cy="8889051"/>
            </a:xfrm>
            <a:custGeom>
              <a:rect b="b" l="l" r="r" t="t"/>
              <a:pathLst>
                <a:path extrusionOk="0" h="8889051" w="9012980">
                  <a:moveTo>
                    <a:pt x="0" y="0"/>
                  </a:moveTo>
                  <a:lnTo>
                    <a:pt x="9012980" y="0"/>
                  </a:lnTo>
                  <a:lnTo>
                    <a:pt x="9012980" y="8889051"/>
                  </a:lnTo>
                  <a:lnTo>
                    <a:pt x="0" y="888905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4" name="Google Shape;214;p11"/>
          <p:cNvCxnSpPr/>
          <p:nvPr/>
        </p:nvCxnSpPr>
        <p:spPr>
          <a:xfrm>
            <a:off x="4999657" y="4359038"/>
            <a:ext cx="12259500" cy="0"/>
          </a:xfrm>
          <a:prstGeom prst="straightConnector1">
            <a:avLst/>
          </a:prstGeom>
          <a:noFill/>
          <a:ln cap="rnd" cmpd="sng" w="76200">
            <a:solidFill>
              <a:srgbClr val="F2F3F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5" name="Google Shape;215;p11"/>
          <p:cNvCxnSpPr/>
          <p:nvPr/>
        </p:nvCxnSpPr>
        <p:spPr>
          <a:xfrm>
            <a:off x="4999732" y="5981806"/>
            <a:ext cx="12259500" cy="0"/>
          </a:xfrm>
          <a:prstGeom prst="straightConnector1">
            <a:avLst/>
          </a:prstGeom>
          <a:noFill/>
          <a:ln cap="rnd" cmpd="sng" w="76200">
            <a:solidFill>
              <a:srgbClr val="F2F3F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6" name="Google Shape;216;p11"/>
          <p:cNvSpPr txBox="1"/>
          <p:nvPr/>
        </p:nvSpPr>
        <p:spPr>
          <a:xfrm>
            <a:off x="6309917" y="4746888"/>
            <a:ext cx="9992700" cy="14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Assists </a:t>
            </a:r>
            <a:r>
              <a:rPr b="1" i="0" lang="en-US" sz="24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medical personnel </a:t>
            </a:r>
            <a:r>
              <a:rPr lang="en-US" sz="2400">
                <a:solidFill>
                  <a:srgbClr val="0E2C4B"/>
                </a:solidFill>
              </a:rPr>
              <a:t>and nursing home administrators</a:t>
            </a:r>
            <a:r>
              <a:rPr b="0" i="0" lang="en-US" sz="24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4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making decisions </a:t>
            </a:r>
            <a:r>
              <a:rPr lang="en-US" sz="2325">
                <a:solidFill>
                  <a:srgbClr val="0E2C4B"/>
                </a:solidFill>
              </a:rPr>
              <a:t>in taking </a:t>
            </a:r>
            <a:r>
              <a:rPr b="1" lang="en-US" sz="2325">
                <a:solidFill>
                  <a:srgbClr val="0E2C4B"/>
                </a:solidFill>
              </a:rPr>
              <a:t>better care</a:t>
            </a:r>
            <a:r>
              <a:rPr lang="en-US" sz="2325">
                <a:solidFill>
                  <a:srgbClr val="0E2C4B"/>
                </a:solidFill>
              </a:rPr>
              <a:t> of the elderly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1"/>
          <p:cNvSpPr txBox="1"/>
          <p:nvPr/>
        </p:nvSpPr>
        <p:spPr>
          <a:xfrm>
            <a:off x="1222175" y="1111230"/>
            <a:ext cx="105624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25"/>
              <a:buFont typeface="Arial"/>
              <a:buNone/>
            </a:pPr>
            <a:r>
              <a:rPr b="1" i="0" lang="en-US" sz="4025" u="none" cap="none" strike="noStrike">
                <a:solidFill>
                  <a:srgbClr val="0E2C4B"/>
                </a:solidFill>
                <a:latin typeface="Georgia"/>
                <a:ea typeface="Georgia"/>
                <a:cs typeface="Georgia"/>
                <a:sym typeface="Georgia"/>
              </a:rPr>
              <a:t>Objectives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8" name="Google Shape;218;p11"/>
          <p:cNvSpPr txBox="1"/>
          <p:nvPr/>
        </p:nvSpPr>
        <p:spPr>
          <a:xfrm>
            <a:off x="6309917" y="3447128"/>
            <a:ext cx="1094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Monitor the </a:t>
            </a:r>
            <a:r>
              <a:rPr b="1" i="0" lang="en-US" sz="24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health condition</a:t>
            </a:r>
            <a:r>
              <a:rPr b="0" i="0" lang="en-US" sz="24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 of elderly people in nursing homes in </a:t>
            </a:r>
            <a:r>
              <a:rPr b="1" i="0" lang="en-US" sz="24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real-time</a:t>
            </a:r>
            <a:r>
              <a:rPr b="0" i="0" lang="en-US" sz="24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1"/>
          <p:cNvSpPr txBox="1"/>
          <p:nvPr/>
        </p:nvSpPr>
        <p:spPr>
          <a:xfrm>
            <a:off x="6309917" y="5532843"/>
            <a:ext cx="9992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25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1"/>
          <p:cNvSpPr txBox="1"/>
          <p:nvPr/>
        </p:nvSpPr>
        <p:spPr>
          <a:xfrm>
            <a:off x="6309917" y="6210908"/>
            <a:ext cx="99927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Provide </a:t>
            </a:r>
            <a:r>
              <a:rPr b="1" i="0" lang="en-US" sz="24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health information</a:t>
            </a:r>
            <a:r>
              <a:rPr b="0" i="0" lang="en-US" sz="24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 to hospital</a:t>
            </a:r>
            <a:r>
              <a:rPr lang="en-US" sz="2400">
                <a:solidFill>
                  <a:srgbClr val="0E2C4B"/>
                </a:solidFill>
              </a:rPr>
              <a:t> and </a:t>
            </a:r>
            <a:r>
              <a:rPr b="0" i="0" lang="en-US" sz="24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elderly families based on the </a:t>
            </a:r>
            <a:r>
              <a:rPr b="1" i="0" lang="en-US" sz="24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graphical visualization results</a:t>
            </a:r>
            <a:r>
              <a:rPr b="0" i="0" lang="en-US" sz="24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 of the monitoring sensors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1"/>
          <p:cNvSpPr/>
          <p:nvPr/>
        </p:nvSpPr>
        <p:spPr>
          <a:xfrm>
            <a:off x="898554" y="3670475"/>
            <a:ext cx="3605804" cy="3556224"/>
          </a:xfrm>
          <a:custGeom>
            <a:rect b="b" l="l" r="r" t="t"/>
            <a:pathLst>
              <a:path extrusionOk="0" h="3556224" w="3605804">
                <a:moveTo>
                  <a:pt x="0" y="0"/>
                </a:moveTo>
                <a:lnTo>
                  <a:pt x="3605803" y="0"/>
                </a:lnTo>
                <a:lnTo>
                  <a:pt x="3605803" y="3556224"/>
                </a:lnTo>
                <a:lnTo>
                  <a:pt x="0" y="35562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2" name="Google Shape;222;p11"/>
          <p:cNvSpPr/>
          <p:nvPr/>
        </p:nvSpPr>
        <p:spPr>
          <a:xfrm>
            <a:off x="4987069" y="3177035"/>
            <a:ext cx="840134" cy="795140"/>
          </a:xfrm>
          <a:custGeom>
            <a:rect b="b" l="l" r="r" t="t"/>
            <a:pathLst>
              <a:path extrusionOk="0" h="795140" w="840134">
                <a:moveTo>
                  <a:pt x="0" y="0"/>
                </a:moveTo>
                <a:lnTo>
                  <a:pt x="840134" y="0"/>
                </a:lnTo>
                <a:lnTo>
                  <a:pt x="840134" y="795140"/>
                </a:lnTo>
                <a:lnTo>
                  <a:pt x="0" y="7951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3" name="Google Shape;223;p11"/>
          <p:cNvSpPr/>
          <p:nvPr/>
        </p:nvSpPr>
        <p:spPr>
          <a:xfrm>
            <a:off x="4987069" y="4745925"/>
            <a:ext cx="840134" cy="795140"/>
          </a:xfrm>
          <a:custGeom>
            <a:rect b="b" l="l" r="r" t="t"/>
            <a:pathLst>
              <a:path extrusionOk="0" h="795140" w="840134">
                <a:moveTo>
                  <a:pt x="0" y="0"/>
                </a:moveTo>
                <a:lnTo>
                  <a:pt x="840134" y="0"/>
                </a:lnTo>
                <a:lnTo>
                  <a:pt x="840134" y="795140"/>
                </a:lnTo>
                <a:lnTo>
                  <a:pt x="0" y="7951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4" name="Google Shape;224;p11"/>
          <p:cNvSpPr/>
          <p:nvPr/>
        </p:nvSpPr>
        <p:spPr>
          <a:xfrm>
            <a:off x="4987069" y="6256578"/>
            <a:ext cx="840134" cy="795140"/>
          </a:xfrm>
          <a:custGeom>
            <a:rect b="b" l="l" r="r" t="t"/>
            <a:pathLst>
              <a:path extrusionOk="0" h="795140" w="840134">
                <a:moveTo>
                  <a:pt x="0" y="0"/>
                </a:moveTo>
                <a:lnTo>
                  <a:pt x="840134" y="0"/>
                </a:lnTo>
                <a:lnTo>
                  <a:pt x="840134" y="795140"/>
                </a:lnTo>
                <a:lnTo>
                  <a:pt x="0" y="7951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3F4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9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0" name="Google Shape;230;p12"/>
          <p:cNvSpPr txBox="1"/>
          <p:nvPr/>
        </p:nvSpPr>
        <p:spPr>
          <a:xfrm>
            <a:off x="3402244" y="4657725"/>
            <a:ext cx="11483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b="1" i="0" lang="en-US" sz="6400" u="none" cap="none" strike="noStrike">
                <a:solidFill>
                  <a:srgbClr val="F2F3F4"/>
                </a:solidFill>
                <a:latin typeface="Georgia"/>
                <a:ea typeface="Georgia"/>
                <a:cs typeface="Georgia"/>
                <a:sym typeface="Georgia"/>
              </a:rPr>
              <a:t>What’s IoT?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3F4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3"/>
          <p:cNvSpPr/>
          <p:nvPr/>
        </p:nvSpPr>
        <p:spPr>
          <a:xfrm>
            <a:off x="8711277" y="472977"/>
            <a:ext cx="9381149" cy="9814023"/>
          </a:xfrm>
          <a:custGeom>
            <a:rect b="b" l="l" r="r" t="t"/>
            <a:pathLst>
              <a:path extrusionOk="0" h="7851218" w="7504919">
                <a:moveTo>
                  <a:pt x="7380458" y="7851218"/>
                </a:moveTo>
                <a:lnTo>
                  <a:pt x="124460" y="7851218"/>
                </a:lnTo>
                <a:cubicBezTo>
                  <a:pt x="55880" y="7851218"/>
                  <a:pt x="0" y="7795338"/>
                  <a:pt x="0" y="7726759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7380459" y="0"/>
                </a:lnTo>
                <a:cubicBezTo>
                  <a:pt x="7449038" y="0"/>
                  <a:pt x="7504919" y="55880"/>
                  <a:pt x="7504919" y="124460"/>
                </a:cubicBezTo>
                <a:lnTo>
                  <a:pt x="7504919" y="7726759"/>
                </a:lnTo>
                <a:cubicBezTo>
                  <a:pt x="7504919" y="7795338"/>
                  <a:pt x="7449038" y="7851218"/>
                  <a:pt x="7380459" y="785121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6" name="Google Shape;236;p13"/>
          <p:cNvCxnSpPr/>
          <p:nvPr/>
        </p:nvCxnSpPr>
        <p:spPr>
          <a:xfrm>
            <a:off x="9525460" y="5105400"/>
            <a:ext cx="7638127" cy="0"/>
          </a:xfrm>
          <a:prstGeom prst="straightConnector1">
            <a:avLst/>
          </a:prstGeom>
          <a:noFill/>
          <a:ln cap="rnd" cmpd="sng" w="19050">
            <a:solidFill>
              <a:srgbClr val="DF5A1C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37" name="Google Shape;237;p13"/>
          <p:cNvGrpSpPr/>
          <p:nvPr/>
        </p:nvGrpSpPr>
        <p:grpSpPr>
          <a:xfrm>
            <a:off x="3702511" y="8586035"/>
            <a:ext cx="825500" cy="825500"/>
            <a:chOff x="0" y="0"/>
            <a:chExt cx="1100667" cy="1100667"/>
          </a:xfrm>
        </p:grpSpPr>
        <p:sp>
          <p:nvSpPr>
            <p:cNvPr id="238" name="Google Shape;238;p13"/>
            <p:cNvSpPr/>
            <p:nvPr/>
          </p:nvSpPr>
          <p:spPr>
            <a:xfrm>
              <a:off x="0" y="0"/>
              <a:ext cx="1100667" cy="1100667"/>
            </a:xfrm>
            <a:custGeom>
              <a:rect b="b" l="l" r="r" t="t"/>
              <a:pathLst>
                <a:path extrusionOk="0" h="660400" w="660400">
                  <a:moveTo>
                    <a:pt x="5359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35940"/>
                  </a:lnTo>
                  <a:cubicBezTo>
                    <a:pt x="660400" y="604520"/>
                    <a:pt x="604520" y="660400"/>
                    <a:pt x="535940" y="660400"/>
                  </a:cubicBezTo>
                  <a:close/>
                </a:path>
              </a:pathLst>
            </a:custGeom>
            <a:solidFill>
              <a:srgbClr val="F368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3"/>
            <p:cNvSpPr/>
            <p:nvPr/>
          </p:nvSpPr>
          <p:spPr>
            <a:xfrm rot="-5400000">
              <a:off x="436385" y="452780"/>
              <a:ext cx="290178" cy="195107"/>
            </a:xfrm>
            <a:custGeom>
              <a:rect b="b" l="l" r="r" t="t"/>
              <a:pathLst>
                <a:path extrusionOk="0"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40" name="Google Shape;240;p13"/>
          <p:cNvSpPr/>
          <p:nvPr/>
        </p:nvSpPr>
        <p:spPr>
          <a:xfrm>
            <a:off x="404460" y="225707"/>
            <a:ext cx="1851222" cy="2052767"/>
          </a:xfrm>
          <a:custGeom>
            <a:rect b="b" l="l" r="r" t="t"/>
            <a:pathLst>
              <a:path extrusionOk="0" h="2052767" w="1851222">
                <a:moveTo>
                  <a:pt x="0" y="0"/>
                </a:moveTo>
                <a:lnTo>
                  <a:pt x="1851222" y="0"/>
                </a:lnTo>
                <a:lnTo>
                  <a:pt x="1851222" y="2052767"/>
                </a:lnTo>
                <a:lnTo>
                  <a:pt x="0" y="20527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1" name="Google Shape;241;p13"/>
          <p:cNvSpPr txBox="1"/>
          <p:nvPr/>
        </p:nvSpPr>
        <p:spPr>
          <a:xfrm>
            <a:off x="9525460" y="3158313"/>
            <a:ext cx="7714800" cy="17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E2C4B"/>
                </a:solidFill>
                <a:latin typeface="Georgia"/>
                <a:ea typeface="Georgia"/>
                <a:cs typeface="Georgia"/>
                <a:sym typeface="Georgia"/>
              </a:rPr>
              <a:t>A COLLECTIVE NETWORK OF CONNECTED DEVICES, TECHNOLOGY THAT FACILITATES DATA EXCHANGE COMMUNICATION BETWEEN OTHER IOT DEVICES AND THE CLOUD.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2" name="Google Shape;242;p13"/>
          <p:cNvSpPr txBox="1"/>
          <p:nvPr/>
        </p:nvSpPr>
        <p:spPr>
          <a:xfrm>
            <a:off x="9544403" y="5562600"/>
            <a:ext cx="77148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E2C4B"/>
                </a:solidFill>
                <a:latin typeface="Georgia"/>
                <a:ea typeface="Georgia"/>
                <a:cs typeface="Georgia"/>
                <a:sym typeface="Georgia"/>
              </a:rPr>
              <a:t>MAKES HUMAN DAILY ACTIVITIES BECOME EASIER AND MORE EFFICIENT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3" name="Google Shape;243;p13"/>
          <p:cNvSpPr txBox="1"/>
          <p:nvPr/>
        </p:nvSpPr>
        <p:spPr>
          <a:xfrm>
            <a:off x="1441450" y="4086225"/>
            <a:ext cx="61731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1" i="0" lang="en-US" sz="70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Internet of Things (IoT)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3"/>
          <p:cNvSpPr/>
          <p:nvPr/>
        </p:nvSpPr>
        <p:spPr>
          <a:xfrm>
            <a:off x="16249722" y="8084888"/>
            <a:ext cx="1442633" cy="1600703"/>
          </a:xfrm>
          <a:custGeom>
            <a:rect b="b" l="l" r="r" t="t"/>
            <a:pathLst>
              <a:path extrusionOk="0" h="1600703" w="1442633">
                <a:moveTo>
                  <a:pt x="0" y="0"/>
                </a:moveTo>
                <a:lnTo>
                  <a:pt x="1442634" y="0"/>
                </a:lnTo>
                <a:lnTo>
                  <a:pt x="1442634" y="1600703"/>
                </a:lnTo>
                <a:lnTo>
                  <a:pt x="0" y="16007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3F4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4"/>
          <p:cNvSpPr/>
          <p:nvPr/>
        </p:nvSpPr>
        <p:spPr>
          <a:xfrm>
            <a:off x="1031948" y="3559499"/>
            <a:ext cx="5033385" cy="1481830"/>
          </a:xfrm>
          <a:custGeom>
            <a:rect b="b" l="l" r="r" t="t"/>
            <a:pathLst>
              <a:path extrusionOk="0" h="1185464" w="4026708">
                <a:moveTo>
                  <a:pt x="3902248" y="1185464"/>
                </a:moveTo>
                <a:lnTo>
                  <a:pt x="124460" y="1185464"/>
                </a:lnTo>
                <a:cubicBezTo>
                  <a:pt x="55880" y="1185464"/>
                  <a:pt x="0" y="1129584"/>
                  <a:pt x="0" y="106100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3902248" y="0"/>
                </a:lnTo>
                <a:cubicBezTo>
                  <a:pt x="3970828" y="0"/>
                  <a:pt x="4026708" y="55880"/>
                  <a:pt x="4026708" y="124460"/>
                </a:cubicBezTo>
                <a:lnTo>
                  <a:pt x="4026708" y="1061004"/>
                </a:lnTo>
                <a:cubicBezTo>
                  <a:pt x="4026708" y="1129584"/>
                  <a:pt x="3970828" y="1185464"/>
                  <a:pt x="3902248" y="11854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4"/>
          <p:cNvSpPr/>
          <p:nvPr/>
        </p:nvSpPr>
        <p:spPr>
          <a:xfrm flipH="1">
            <a:off x="663071" y="4770858"/>
            <a:ext cx="1292168" cy="448490"/>
          </a:xfrm>
          <a:custGeom>
            <a:rect b="b" l="l" r="r" t="t"/>
            <a:pathLst>
              <a:path extrusionOk="0" h="448490" w="1292168">
                <a:moveTo>
                  <a:pt x="1292168" y="0"/>
                </a:moveTo>
                <a:lnTo>
                  <a:pt x="0" y="0"/>
                </a:lnTo>
                <a:lnTo>
                  <a:pt x="0" y="448490"/>
                </a:lnTo>
                <a:lnTo>
                  <a:pt x="1292168" y="448490"/>
                </a:lnTo>
                <a:lnTo>
                  <a:pt x="1292168" y="0"/>
                </a:lnTo>
                <a:close/>
              </a:path>
            </a:pathLst>
          </a:custGeom>
          <a:blipFill rotWithShape="1">
            <a:blip r:embed="rId3">
              <a:alphaModFix amt="5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1" name="Google Shape;251;p14"/>
          <p:cNvSpPr/>
          <p:nvPr/>
        </p:nvSpPr>
        <p:spPr>
          <a:xfrm>
            <a:off x="6627308" y="3540098"/>
            <a:ext cx="5033385" cy="1501232"/>
          </a:xfrm>
          <a:custGeom>
            <a:rect b="b" l="l" r="r" t="t"/>
            <a:pathLst>
              <a:path extrusionOk="0" h="1200986" w="4026708">
                <a:moveTo>
                  <a:pt x="3902248" y="1200986"/>
                </a:moveTo>
                <a:lnTo>
                  <a:pt x="124460" y="1200986"/>
                </a:lnTo>
                <a:cubicBezTo>
                  <a:pt x="55880" y="1200986"/>
                  <a:pt x="0" y="1145106"/>
                  <a:pt x="0" y="1076525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3902248" y="0"/>
                </a:lnTo>
                <a:cubicBezTo>
                  <a:pt x="3970828" y="0"/>
                  <a:pt x="4026708" y="55880"/>
                  <a:pt x="4026708" y="124460"/>
                </a:cubicBezTo>
                <a:lnTo>
                  <a:pt x="4026708" y="1076526"/>
                </a:lnTo>
                <a:cubicBezTo>
                  <a:pt x="4026708" y="1145106"/>
                  <a:pt x="3970828" y="1200986"/>
                  <a:pt x="3902248" y="12009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4"/>
          <p:cNvSpPr/>
          <p:nvPr/>
        </p:nvSpPr>
        <p:spPr>
          <a:xfrm>
            <a:off x="12222667" y="3540098"/>
            <a:ext cx="5033385" cy="1501232"/>
          </a:xfrm>
          <a:custGeom>
            <a:rect b="b" l="l" r="r" t="t"/>
            <a:pathLst>
              <a:path extrusionOk="0" h="1200986" w="4026708">
                <a:moveTo>
                  <a:pt x="3902248" y="1200986"/>
                </a:moveTo>
                <a:lnTo>
                  <a:pt x="124460" y="1200986"/>
                </a:lnTo>
                <a:cubicBezTo>
                  <a:pt x="55880" y="1200986"/>
                  <a:pt x="0" y="1145106"/>
                  <a:pt x="0" y="1076525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3902248" y="0"/>
                </a:lnTo>
                <a:cubicBezTo>
                  <a:pt x="3970828" y="0"/>
                  <a:pt x="4026708" y="55880"/>
                  <a:pt x="4026708" y="124460"/>
                </a:cubicBezTo>
                <a:lnTo>
                  <a:pt x="4026708" y="1076526"/>
                </a:lnTo>
                <a:cubicBezTo>
                  <a:pt x="4026708" y="1145106"/>
                  <a:pt x="3970828" y="1200986"/>
                  <a:pt x="3902248" y="12009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4"/>
          <p:cNvSpPr/>
          <p:nvPr/>
        </p:nvSpPr>
        <p:spPr>
          <a:xfrm flipH="1">
            <a:off x="6112300" y="4700352"/>
            <a:ext cx="1292168" cy="448490"/>
          </a:xfrm>
          <a:custGeom>
            <a:rect b="b" l="l" r="r" t="t"/>
            <a:pathLst>
              <a:path extrusionOk="0" h="448490" w="1292168">
                <a:moveTo>
                  <a:pt x="1292167" y="0"/>
                </a:moveTo>
                <a:lnTo>
                  <a:pt x="0" y="0"/>
                </a:lnTo>
                <a:lnTo>
                  <a:pt x="0" y="448490"/>
                </a:lnTo>
                <a:lnTo>
                  <a:pt x="1292167" y="448490"/>
                </a:lnTo>
                <a:lnTo>
                  <a:pt x="1292167" y="0"/>
                </a:lnTo>
                <a:close/>
              </a:path>
            </a:pathLst>
          </a:custGeom>
          <a:blipFill rotWithShape="1">
            <a:blip r:embed="rId3">
              <a:alphaModFix amt="5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4" name="Google Shape;254;p14"/>
          <p:cNvSpPr/>
          <p:nvPr/>
        </p:nvSpPr>
        <p:spPr>
          <a:xfrm flipH="1">
            <a:off x="11560706" y="4592840"/>
            <a:ext cx="1292168" cy="448490"/>
          </a:xfrm>
          <a:custGeom>
            <a:rect b="b" l="l" r="r" t="t"/>
            <a:pathLst>
              <a:path extrusionOk="0" h="448490" w="1292168">
                <a:moveTo>
                  <a:pt x="1292167" y="0"/>
                </a:moveTo>
                <a:lnTo>
                  <a:pt x="0" y="0"/>
                </a:lnTo>
                <a:lnTo>
                  <a:pt x="0" y="448490"/>
                </a:lnTo>
                <a:lnTo>
                  <a:pt x="1292167" y="448490"/>
                </a:lnTo>
                <a:lnTo>
                  <a:pt x="1292167" y="0"/>
                </a:lnTo>
                <a:close/>
              </a:path>
            </a:pathLst>
          </a:custGeom>
          <a:blipFill rotWithShape="1">
            <a:blip r:embed="rId3">
              <a:alphaModFix amt="5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5" name="Google Shape;255;p14"/>
          <p:cNvSpPr/>
          <p:nvPr/>
        </p:nvSpPr>
        <p:spPr>
          <a:xfrm>
            <a:off x="3429934" y="6555076"/>
            <a:ext cx="5033385" cy="1481830"/>
          </a:xfrm>
          <a:custGeom>
            <a:rect b="b" l="l" r="r" t="t"/>
            <a:pathLst>
              <a:path extrusionOk="0" h="1185464" w="4026708">
                <a:moveTo>
                  <a:pt x="3902248" y="1185464"/>
                </a:moveTo>
                <a:lnTo>
                  <a:pt x="124460" y="1185464"/>
                </a:lnTo>
                <a:cubicBezTo>
                  <a:pt x="55880" y="1185464"/>
                  <a:pt x="0" y="1129584"/>
                  <a:pt x="0" y="106100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3902248" y="0"/>
                </a:lnTo>
                <a:cubicBezTo>
                  <a:pt x="3970828" y="0"/>
                  <a:pt x="4026708" y="55880"/>
                  <a:pt x="4026708" y="124460"/>
                </a:cubicBezTo>
                <a:lnTo>
                  <a:pt x="4026708" y="1061004"/>
                </a:lnTo>
                <a:cubicBezTo>
                  <a:pt x="4026708" y="1129584"/>
                  <a:pt x="3970828" y="1185464"/>
                  <a:pt x="3902248" y="11854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4"/>
          <p:cNvSpPr/>
          <p:nvPr/>
        </p:nvSpPr>
        <p:spPr>
          <a:xfrm>
            <a:off x="9690100" y="6654075"/>
            <a:ext cx="5365588" cy="1481830"/>
          </a:xfrm>
          <a:custGeom>
            <a:rect b="b" l="l" r="r" t="t"/>
            <a:pathLst>
              <a:path extrusionOk="0" h="1185464" w="4026708">
                <a:moveTo>
                  <a:pt x="3902248" y="1185464"/>
                </a:moveTo>
                <a:lnTo>
                  <a:pt x="124460" y="1185464"/>
                </a:lnTo>
                <a:cubicBezTo>
                  <a:pt x="55880" y="1185464"/>
                  <a:pt x="0" y="1129584"/>
                  <a:pt x="0" y="106100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3902248" y="0"/>
                </a:lnTo>
                <a:cubicBezTo>
                  <a:pt x="3970828" y="0"/>
                  <a:pt x="4026708" y="55880"/>
                  <a:pt x="4026708" y="124460"/>
                </a:cubicBezTo>
                <a:lnTo>
                  <a:pt x="4026708" y="1061004"/>
                </a:lnTo>
                <a:cubicBezTo>
                  <a:pt x="4026708" y="1129584"/>
                  <a:pt x="3970828" y="1185464"/>
                  <a:pt x="3902248" y="11854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4"/>
          <p:cNvSpPr/>
          <p:nvPr/>
        </p:nvSpPr>
        <p:spPr>
          <a:xfrm>
            <a:off x="619132" y="3540098"/>
            <a:ext cx="2204012" cy="1470361"/>
          </a:xfrm>
          <a:custGeom>
            <a:rect b="b" l="l" r="r" t="t"/>
            <a:pathLst>
              <a:path extrusionOk="0" h="1470361" w="2204012">
                <a:moveTo>
                  <a:pt x="0" y="0"/>
                </a:moveTo>
                <a:lnTo>
                  <a:pt x="2204012" y="0"/>
                </a:lnTo>
                <a:lnTo>
                  <a:pt x="2204012" y="1470360"/>
                </a:lnTo>
                <a:lnTo>
                  <a:pt x="0" y="14703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8" name="Google Shape;258;p14"/>
          <p:cNvSpPr/>
          <p:nvPr/>
        </p:nvSpPr>
        <p:spPr>
          <a:xfrm>
            <a:off x="11926950" y="3462670"/>
            <a:ext cx="1509052" cy="1509052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4"/>
          <p:cNvSpPr/>
          <p:nvPr/>
        </p:nvSpPr>
        <p:spPr>
          <a:xfrm>
            <a:off x="6236974" y="3509941"/>
            <a:ext cx="1580947" cy="1580947"/>
          </a:xfrm>
          <a:custGeom>
            <a:rect b="b" l="l" r="r" t="t"/>
            <a:pathLst>
              <a:path extrusionOk="0" h="1580947" w="1580947">
                <a:moveTo>
                  <a:pt x="0" y="0"/>
                </a:moveTo>
                <a:lnTo>
                  <a:pt x="1580947" y="0"/>
                </a:lnTo>
                <a:lnTo>
                  <a:pt x="1580947" y="1580947"/>
                </a:lnTo>
                <a:lnTo>
                  <a:pt x="0" y="15809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0" name="Google Shape;260;p14"/>
          <p:cNvSpPr/>
          <p:nvPr/>
        </p:nvSpPr>
        <p:spPr>
          <a:xfrm>
            <a:off x="2941850" y="6505634"/>
            <a:ext cx="1213580" cy="1580714"/>
          </a:xfrm>
          <a:custGeom>
            <a:rect b="b" l="l" r="r" t="t"/>
            <a:pathLst>
              <a:path extrusionOk="0" h="1580714" w="1213580">
                <a:moveTo>
                  <a:pt x="0" y="0"/>
                </a:moveTo>
                <a:lnTo>
                  <a:pt x="1213580" y="0"/>
                </a:lnTo>
                <a:lnTo>
                  <a:pt x="1213580" y="1580714"/>
                </a:lnTo>
                <a:lnTo>
                  <a:pt x="0" y="1580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1" name="Google Shape;261;p14"/>
          <p:cNvSpPr/>
          <p:nvPr/>
        </p:nvSpPr>
        <p:spPr>
          <a:xfrm>
            <a:off x="8976937" y="6505401"/>
            <a:ext cx="1784323" cy="1580947"/>
          </a:xfrm>
          <a:custGeom>
            <a:rect b="b" l="l" r="r" t="t"/>
            <a:pathLst>
              <a:path extrusionOk="0" h="1580947" w="1784323">
                <a:moveTo>
                  <a:pt x="0" y="0"/>
                </a:moveTo>
                <a:lnTo>
                  <a:pt x="1784324" y="0"/>
                </a:lnTo>
                <a:lnTo>
                  <a:pt x="1784324" y="1580947"/>
                </a:lnTo>
                <a:lnTo>
                  <a:pt x="0" y="15809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12860" l="0" r="0" t="0"/>
            </a:stretch>
          </a:blipFill>
          <a:ln>
            <a:noFill/>
          </a:ln>
        </p:spPr>
      </p:sp>
      <p:grpSp>
        <p:nvGrpSpPr>
          <p:cNvPr id="262" name="Google Shape;262;p14"/>
          <p:cNvGrpSpPr/>
          <p:nvPr/>
        </p:nvGrpSpPr>
        <p:grpSpPr>
          <a:xfrm>
            <a:off x="1028700" y="1028700"/>
            <a:ext cx="12084750" cy="1743565"/>
            <a:chOff x="0" y="0"/>
            <a:chExt cx="16113000" cy="2324753"/>
          </a:xfrm>
        </p:grpSpPr>
        <p:sp>
          <p:nvSpPr>
            <p:cNvPr id="263" name="Google Shape;263;p14"/>
            <p:cNvSpPr txBox="1"/>
            <p:nvPr/>
          </p:nvSpPr>
          <p:spPr>
            <a:xfrm>
              <a:off x="0" y="0"/>
              <a:ext cx="16113000" cy="14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b="1" i="0" lang="en-US" sz="7000" u="none" cap="none" strike="noStrike">
                  <a:solidFill>
                    <a:srgbClr val="0E2C4B"/>
                  </a:solidFill>
                  <a:latin typeface="Georgia"/>
                  <a:ea typeface="Georgia"/>
                  <a:cs typeface="Georgia"/>
                  <a:sym typeface="Georgia"/>
                </a:rPr>
                <a:t>Advantages </a:t>
              </a:r>
              <a:endParaRPr b="0" i="0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64" name="Google Shape;264;p14"/>
            <p:cNvSpPr txBox="1"/>
            <p:nvPr/>
          </p:nvSpPr>
          <p:spPr>
            <a:xfrm>
              <a:off x="0" y="1750253"/>
              <a:ext cx="16113000" cy="5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E2C4B"/>
                  </a:solidFill>
                  <a:latin typeface="Arial"/>
                  <a:ea typeface="Arial"/>
                  <a:cs typeface="Arial"/>
                  <a:sym typeface="Arial"/>
                </a:rPr>
                <a:t>The advantages of </a:t>
              </a:r>
              <a:r>
                <a:rPr lang="en-US" sz="2800">
                  <a:solidFill>
                    <a:srgbClr val="0E2C4B"/>
                  </a:solidFill>
                </a:rPr>
                <a:t>ElderCare Plus</a:t>
              </a:r>
              <a:r>
                <a:rPr b="0" i="0" lang="en-US" sz="2800" u="none" cap="none" strike="noStrike">
                  <a:solidFill>
                    <a:srgbClr val="0E2C4B"/>
                  </a:solidFill>
                  <a:latin typeface="Arial"/>
                  <a:ea typeface="Arial"/>
                  <a:cs typeface="Arial"/>
                  <a:sym typeface="Arial"/>
                </a:rPr>
                <a:t>  are as follows: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5" name="Google Shape;265;p14"/>
          <p:cNvSpPr txBox="1"/>
          <p:nvPr/>
        </p:nvSpPr>
        <p:spPr>
          <a:xfrm>
            <a:off x="2909329" y="4097662"/>
            <a:ext cx="4311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WEARABLE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4"/>
          <p:cNvSpPr txBox="1"/>
          <p:nvPr/>
        </p:nvSpPr>
        <p:spPr>
          <a:xfrm>
            <a:off x="8029867" y="4081904"/>
            <a:ext cx="308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REAL-TIME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4"/>
          <p:cNvSpPr txBox="1"/>
          <p:nvPr/>
        </p:nvSpPr>
        <p:spPr>
          <a:xfrm>
            <a:off x="13702260" y="4081904"/>
            <a:ext cx="3553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EFFICIENT &amp; FLEXIBLE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4"/>
          <p:cNvSpPr txBox="1"/>
          <p:nvPr/>
        </p:nvSpPr>
        <p:spPr>
          <a:xfrm>
            <a:off x="4471851" y="7142680"/>
            <a:ext cx="4311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SAVE TIME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4"/>
          <p:cNvSpPr txBox="1"/>
          <p:nvPr/>
        </p:nvSpPr>
        <p:spPr>
          <a:xfrm>
            <a:off x="10964694" y="6751638"/>
            <a:ext cx="4311000" cy="12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INTEGRATED WITH THE HOSPITAL </a:t>
            </a:r>
            <a:r>
              <a:rPr b="1" lang="en-US" sz="2200">
                <a:solidFill>
                  <a:srgbClr val="0E2C4B"/>
                </a:solidFill>
              </a:rPr>
              <a:t>AND ELDERLY FAMILIES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4"/>
          <p:cNvSpPr/>
          <p:nvPr/>
        </p:nvSpPr>
        <p:spPr>
          <a:xfrm>
            <a:off x="15479156" y="7383802"/>
            <a:ext cx="2808844" cy="2903198"/>
          </a:xfrm>
          <a:custGeom>
            <a:rect b="b" l="l" r="r" t="t"/>
            <a:pathLst>
              <a:path extrusionOk="0" h="2903198" w="2808844">
                <a:moveTo>
                  <a:pt x="0" y="0"/>
                </a:moveTo>
                <a:lnTo>
                  <a:pt x="2808844" y="0"/>
                </a:lnTo>
                <a:lnTo>
                  <a:pt x="2808844" y="2903198"/>
                </a:lnTo>
                <a:lnTo>
                  <a:pt x="0" y="29031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3F4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5"/>
          <p:cNvSpPr/>
          <p:nvPr/>
        </p:nvSpPr>
        <p:spPr>
          <a:xfrm>
            <a:off x="720309" y="2268828"/>
            <a:ext cx="4952603" cy="1875330"/>
          </a:xfrm>
          <a:custGeom>
            <a:rect b="b" l="l" r="r" t="t"/>
            <a:pathLst>
              <a:path extrusionOk="0" h="1500264" w="3962082">
                <a:moveTo>
                  <a:pt x="3837622" y="1500263"/>
                </a:moveTo>
                <a:lnTo>
                  <a:pt x="124460" y="1500263"/>
                </a:lnTo>
                <a:cubicBezTo>
                  <a:pt x="55880" y="1500263"/>
                  <a:pt x="0" y="1444384"/>
                  <a:pt x="0" y="1375803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3837622" y="0"/>
                </a:lnTo>
                <a:cubicBezTo>
                  <a:pt x="3906201" y="0"/>
                  <a:pt x="3962082" y="55880"/>
                  <a:pt x="3962082" y="124460"/>
                </a:cubicBezTo>
                <a:lnTo>
                  <a:pt x="3962082" y="1375804"/>
                </a:lnTo>
                <a:cubicBezTo>
                  <a:pt x="3962082" y="1444384"/>
                  <a:pt x="3906201" y="1500264"/>
                  <a:pt x="3837622" y="15002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5"/>
          <p:cNvSpPr/>
          <p:nvPr/>
        </p:nvSpPr>
        <p:spPr>
          <a:xfrm>
            <a:off x="720309" y="5532926"/>
            <a:ext cx="4952602" cy="2385984"/>
          </a:xfrm>
          <a:custGeom>
            <a:rect b="b" l="l" r="r" t="t"/>
            <a:pathLst>
              <a:path extrusionOk="0" h="2301877" w="4778020">
                <a:moveTo>
                  <a:pt x="4653560" y="2301877"/>
                </a:moveTo>
                <a:lnTo>
                  <a:pt x="124460" y="2301877"/>
                </a:lnTo>
                <a:cubicBezTo>
                  <a:pt x="55880" y="2301877"/>
                  <a:pt x="0" y="2245997"/>
                  <a:pt x="0" y="2177417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4653561" y="0"/>
                </a:lnTo>
                <a:cubicBezTo>
                  <a:pt x="4722140" y="0"/>
                  <a:pt x="4778020" y="55880"/>
                  <a:pt x="4778020" y="124460"/>
                </a:cubicBezTo>
                <a:lnTo>
                  <a:pt x="4778020" y="2177417"/>
                </a:lnTo>
                <a:cubicBezTo>
                  <a:pt x="4778020" y="2245997"/>
                  <a:pt x="4722140" y="2301877"/>
                  <a:pt x="4653561" y="230187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5"/>
          <p:cNvSpPr/>
          <p:nvPr/>
        </p:nvSpPr>
        <p:spPr>
          <a:xfrm>
            <a:off x="6580198" y="2268828"/>
            <a:ext cx="4958878" cy="1875330"/>
          </a:xfrm>
          <a:custGeom>
            <a:rect b="b" l="l" r="r" t="t"/>
            <a:pathLst>
              <a:path extrusionOk="0" h="1500264" w="3967102">
                <a:moveTo>
                  <a:pt x="3842642" y="1500263"/>
                </a:moveTo>
                <a:lnTo>
                  <a:pt x="124460" y="1500263"/>
                </a:lnTo>
                <a:cubicBezTo>
                  <a:pt x="55880" y="1500263"/>
                  <a:pt x="0" y="1444384"/>
                  <a:pt x="0" y="1375803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3842642" y="0"/>
                </a:lnTo>
                <a:cubicBezTo>
                  <a:pt x="3911222" y="0"/>
                  <a:pt x="3967102" y="55880"/>
                  <a:pt x="3967102" y="124460"/>
                </a:cubicBezTo>
                <a:lnTo>
                  <a:pt x="3967102" y="1375804"/>
                </a:lnTo>
                <a:cubicBezTo>
                  <a:pt x="3967102" y="1444384"/>
                  <a:pt x="3911222" y="1500264"/>
                  <a:pt x="3842642" y="15002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5"/>
          <p:cNvSpPr/>
          <p:nvPr/>
        </p:nvSpPr>
        <p:spPr>
          <a:xfrm>
            <a:off x="6664561" y="5532926"/>
            <a:ext cx="4952602" cy="2385984"/>
          </a:xfrm>
          <a:custGeom>
            <a:rect b="b" l="l" r="r" t="t"/>
            <a:pathLst>
              <a:path extrusionOk="0" h="2301877" w="4778020">
                <a:moveTo>
                  <a:pt x="4653560" y="2301877"/>
                </a:moveTo>
                <a:lnTo>
                  <a:pt x="124460" y="2301877"/>
                </a:lnTo>
                <a:cubicBezTo>
                  <a:pt x="55880" y="2301877"/>
                  <a:pt x="0" y="2245997"/>
                  <a:pt x="0" y="2177417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4653561" y="0"/>
                </a:lnTo>
                <a:cubicBezTo>
                  <a:pt x="4722140" y="0"/>
                  <a:pt x="4778020" y="55880"/>
                  <a:pt x="4778020" y="124460"/>
                </a:cubicBezTo>
                <a:lnTo>
                  <a:pt x="4778020" y="2177417"/>
                </a:lnTo>
                <a:cubicBezTo>
                  <a:pt x="4778020" y="2245997"/>
                  <a:pt x="4722140" y="2301877"/>
                  <a:pt x="4653561" y="230187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5"/>
          <p:cNvSpPr/>
          <p:nvPr/>
        </p:nvSpPr>
        <p:spPr>
          <a:xfrm>
            <a:off x="12446377" y="3184703"/>
            <a:ext cx="5208628" cy="1958797"/>
          </a:xfrm>
          <a:custGeom>
            <a:rect b="b" l="l" r="r" t="t"/>
            <a:pathLst>
              <a:path extrusionOk="0" h="1567038" w="4166903">
                <a:moveTo>
                  <a:pt x="4042442" y="1567038"/>
                </a:moveTo>
                <a:lnTo>
                  <a:pt x="124460" y="1567038"/>
                </a:lnTo>
                <a:cubicBezTo>
                  <a:pt x="55880" y="1567038"/>
                  <a:pt x="0" y="1511158"/>
                  <a:pt x="0" y="1442578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4042443" y="0"/>
                </a:lnTo>
                <a:cubicBezTo>
                  <a:pt x="4111023" y="0"/>
                  <a:pt x="4166903" y="55880"/>
                  <a:pt x="4166903" y="124460"/>
                </a:cubicBezTo>
                <a:lnTo>
                  <a:pt x="4166903" y="1442578"/>
                </a:lnTo>
                <a:cubicBezTo>
                  <a:pt x="4166903" y="1511158"/>
                  <a:pt x="4111023" y="1567038"/>
                  <a:pt x="4042443" y="156703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5"/>
          <p:cNvSpPr txBox="1"/>
          <p:nvPr/>
        </p:nvSpPr>
        <p:spPr>
          <a:xfrm>
            <a:off x="1028700" y="1028700"/>
            <a:ext cx="4466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b="1" i="0" lang="en-US" sz="6400" u="none" cap="none" strike="noStrike">
                <a:solidFill>
                  <a:srgbClr val="0E2C4B"/>
                </a:solidFill>
                <a:latin typeface="Georgia"/>
                <a:ea typeface="Georgia"/>
                <a:cs typeface="Georgia"/>
                <a:sym typeface="Georgia"/>
              </a:rPr>
              <a:t>Methods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81" name="Google Shape;281;p15"/>
          <p:cNvGrpSpPr/>
          <p:nvPr/>
        </p:nvGrpSpPr>
        <p:grpSpPr>
          <a:xfrm>
            <a:off x="7093455" y="2267810"/>
            <a:ext cx="4772474" cy="1442671"/>
            <a:chOff x="0" y="-1676583"/>
            <a:chExt cx="6363300" cy="1923562"/>
          </a:xfrm>
        </p:grpSpPr>
        <p:sp>
          <p:nvSpPr>
            <p:cNvPr id="282" name="Google Shape;282;p15"/>
            <p:cNvSpPr/>
            <p:nvPr/>
          </p:nvSpPr>
          <p:spPr>
            <a:xfrm>
              <a:off x="0" y="-1676583"/>
              <a:ext cx="1844032" cy="691769"/>
            </a:xfrm>
            <a:custGeom>
              <a:rect b="b" l="l" r="r" t="t"/>
              <a:pathLst>
                <a:path extrusionOk="0" h="660400" w="1760412">
                  <a:moveTo>
                    <a:pt x="16359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35952" y="0"/>
                  </a:lnTo>
                  <a:cubicBezTo>
                    <a:pt x="1704532" y="0"/>
                    <a:pt x="1760412" y="55880"/>
                    <a:pt x="1760412" y="124460"/>
                  </a:cubicBezTo>
                  <a:lnTo>
                    <a:pt x="1760412" y="535940"/>
                  </a:lnTo>
                  <a:cubicBezTo>
                    <a:pt x="1760412" y="604520"/>
                    <a:pt x="1704532" y="660400"/>
                    <a:pt x="1635952" y="660400"/>
                  </a:cubicBezTo>
                  <a:close/>
                </a:path>
              </a:pathLst>
            </a:custGeom>
            <a:solidFill>
              <a:srgbClr val="EFF9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5"/>
            <p:cNvSpPr txBox="1"/>
            <p:nvPr/>
          </p:nvSpPr>
          <p:spPr>
            <a:xfrm>
              <a:off x="56" y="-1577196"/>
              <a:ext cx="1842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rgbClr val="0E2C4B"/>
                  </a:solidFill>
                  <a:latin typeface="Arial"/>
                  <a:ea typeface="Arial"/>
                  <a:cs typeface="Arial"/>
                  <a:sym typeface="Arial"/>
                </a:rPr>
                <a:t>STEP 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5"/>
            <p:cNvSpPr txBox="1"/>
            <p:nvPr/>
          </p:nvSpPr>
          <p:spPr>
            <a:xfrm>
              <a:off x="0" y="-266021"/>
              <a:ext cx="63633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1" i="0" lang="en-US" sz="2500" u="none" cap="none" strike="noStrike">
                  <a:solidFill>
                    <a:srgbClr val="0E2C4B"/>
                  </a:solidFill>
                </a:rPr>
                <a:t>Data collection</a:t>
              </a:r>
              <a:endParaRPr b="1" i="0" sz="1400" u="none" cap="none" strike="noStrike">
                <a:solidFill>
                  <a:srgbClr val="000000"/>
                </a:solidFill>
              </a:endParaRPr>
            </a:p>
          </p:txBody>
        </p:sp>
      </p:grpSp>
      <p:grpSp>
        <p:nvGrpSpPr>
          <p:cNvPr id="285" name="Google Shape;285;p15"/>
          <p:cNvGrpSpPr/>
          <p:nvPr/>
        </p:nvGrpSpPr>
        <p:grpSpPr>
          <a:xfrm>
            <a:off x="928627" y="5847249"/>
            <a:ext cx="4772452" cy="1632390"/>
            <a:chOff x="0" y="0"/>
            <a:chExt cx="6363270" cy="2176520"/>
          </a:xfrm>
        </p:grpSpPr>
        <p:sp>
          <p:nvSpPr>
            <p:cNvPr id="286" name="Google Shape;286;p15"/>
            <p:cNvSpPr/>
            <p:nvPr/>
          </p:nvSpPr>
          <p:spPr>
            <a:xfrm>
              <a:off x="0" y="0"/>
              <a:ext cx="1843010" cy="691386"/>
            </a:xfrm>
            <a:custGeom>
              <a:rect b="b" l="l" r="r" t="t"/>
              <a:pathLst>
                <a:path extrusionOk="0" h="660400" w="1760412">
                  <a:moveTo>
                    <a:pt x="16359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35952" y="0"/>
                  </a:lnTo>
                  <a:cubicBezTo>
                    <a:pt x="1704532" y="0"/>
                    <a:pt x="1760412" y="55880"/>
                    <a:pt x="1760412" y="124460"/>
                  </a:cubicBezTo>
                  <a:lnTo>
                    <a:pt x="1760412" y="535940"/>
                  </a:lnTo>
                  <a:cubicBezTo>
                    <a:pt x="1760412" y="604520"/>
                    <a:pt x="1704532" y="660400"/>
                    <a:pt x="1635952" y="660400"/>
                  </a:cubicBezTo>
                  <a:close/>
                </a:path>
              </a:pathLst>
            </a:custGeom>
            <a:solidFill>
              <a:srgbClr val="EFF9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5"/>
            <p:cNvSpPr txBox="1"/>
            <p:nvPr/>
          </p:nvSpPr>
          <p:spPr>
            <a:xfrm>
              <a:off x="204538" y="99101"/>
              <a:ext cx="1434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rgbClr val="0E2C4B"/>
                  </a:solidFill>
                  <a:latin typeface="Arial"/>
                  <a:ea typeface="Arial"/>
                  <a:cs typeface="Arial"/>
                  <a:sym typeface="Arial"/>
                </a:rPr>
                <a:t>STEP 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5"/>
            <p:cNvSpPr txBox="1"/>
            <p:nvPr/>
          </p:nvSpPr>
          <p:spPr>
            <a:xfrm>
              <a:off x="0" y="1045162"/>
              <a:ext cx="6363270" cy="11313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0" i="0" lang="en-US" sz="2500" u="none" cap="none" strike="noStrike">
                  <a:solidFill>
                    <a:srgbClr val="0E2C4B"/>
                  </a:solidFill>
                  <a:latin typeface="Arial"/>
                  <a:ea typeface="Arial"/>
                  <a:cs typeface="Arial"/>
                  <a:sym typeface="Arial"/>
                </a:rPr>
                <a:t>Collaboration with related parties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9" name="Google Shape;289;p15"/>
          <p:cNvGrpSpPr/>
          <p:nvPr/>
        </p:nvGrpSpPr>
        <p:grpSpPr>
          <a:xfrm>
            <a:off x="7093455" y="5847249"/>
            <a:ext cx="4772452" cy="1194240"/>
            <a:chOff x="0" y="0"/>
            <a:chExt cx="6363270" cy="1592320"/>
          </a:xfrm>
        </p:grpSpPr>
        <p:sp>
          <p:nvSpPr>
            <p:cNvPr id="290" name="Google Shape;290;p15"/>
            <p:cNvSpPr/>
            <p:nvPr/>
          </p:nvSpPr>
          <p:spPr>
            <a:xfrm>
              <a:off x="0" y="0"/>
              <a:ext cx="1843010" cy="691386"/>
            </a:xfrm>
            <a:custGeom>
              <a:rect b="b" l="l" r="r" t="t"/>
              <a:pathLst>
                <a:path extrusionOk="0" h="660400" w="1760412">
                  <a:moveTo>
                    <a:pt x="16359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35952" y="0"/>
                  </a:lnTo>
                  <a:cubicBezTo>
                    <a:pt x="1704532" y="0"/>
                    <a:pt x="1760412" y="55880"/>
                    <a:pt x="1760412" y="124460"/>
                  </a:cubicBezTo>
                  <a:lnTo>
                    <a:pt x="1760412" y="535940"/>
                  </a:lnTo>
                  <a:cubicBezTo>
                    <a:pt x="1760412" y="604520"/>
                    <a:pt x="1704532" y="660400"/>
                    <a:pt x="1635952" y="660400"/>
                  </a:cubicBezTo>
                  <a:close/>
                </a:path>
              </a:pathLst>
            </a:custGeom>
            <a:solidFill>
              <a:srgbClr val="EFF9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5"/>
            <p:cNvSpPr txBox="1"/>
            <p:nvPr/>
          </p:nvSpPr>
          <p:spPr>
            <a:xfrm>
              <a:off x="217238" y="99101"/>
              <a:ext cx="1434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rgbClr val="0E2C4B"/>
                  </a:solidFill>
                  <a:latin typeface="Arial"/>
                  <a:ea typeface="Arial"/>
                  <a:cs typeface="Arial"/>
                  <a:sym typeface="Arial"/>
                </a:rPr>
                <a:t>STEP 4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5"/>
            <p:cNvSpPr txBox="1"/>
            <p:nvPr/>
          </p:nvSpPr>
          <p:spPr>
            <a:xfrm>
              <a:off x="0" y="1045162"/>
              <a:ext cx="6363270" cy="5471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0" i="0" lang="en-US" sz="2500" u="none" cap="none" strike="noStrike">
                  <a:solidFill>
                    <a:srgbClr val="0E2C4B"/>
                  </a:solidFill>
                  <a:latin typeface="Arial"/>
                  <a:ea typeface="Arial"/>
                  <a:cs typeface="Arial"/>
                  <a:sym typeface="Arial"/>
                </a:rPr>
                <a:t>Device design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" name="Google Shape;293;p15"/>
          <p:cNvSpPr/>
          <p:nvPr/>
        </p:nvSpPr>
        <p:spPr>
          <a:xfrm>
            <a:off x="12949750" y="3525247"/>
            <a:ext cx="1382257" cy="518539"/>
          </a:xfrm>
          <a:custGeom>
            <a:rect b="b" l="l" r="r" t="t"/>
            <a:pathLst>
              <a:path extrusionOk="0" h="660400" w="1760412">
                <a:moveTo>
                  <a:pt x="1635952" y="660400"/>
                </a:moveTo>
                <a:lnTo>
                  <a:pt x="124460" y="660400"/>
                </a:lnTo>
                <a:cubicBezTo>
                  <a:pt x="55880" y="660400"/>
                  <a:pt x="0" y="604520"/>
                  <a:pt x="0" y="53594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635952" y="0"/>
                </a:lnTo>
                <a:cubicBezTo>
                  <a:pt x="1704532" y="0"/>
                  <a:pt x="1760412" y="55880"/>
                  <a:pt x="1760412" y="124460"/>
                </a:cubicBezTo>
                <a:lnTo>
                  <a:pt x="1760412" y="535940"/>
                </a:lnTo>
                <a:cubicBezTo>
                  <a:pt x="1760412" y="604520"/>
                  <a:pt x="1704532" y="660400"/>
                  <a:pt x="1635952" y="660400"/>
                </a:cubicBezTo>
                <a:close/>
              </a:path>
            </a:pathLst>
          </a:custGeom>
          <a:solidFill>
            <a:srgbClr val="EF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5"/>
          <p:cNvSpPr txBox="1"/>
          <p:nvPr/>
        </p:nvSpPr>
        <p:spPr>
          <a:xfrm>
            <a:off x="13008917" y="3557822"/>
            <a:ext cx="107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STEP 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5"/>
          <p:cNvSpPr txBox="1"/>
          <p:nvPr/>
        </p:nvSpPr>
        <p:spPr>
          <a:xfrm>
            <a:off x="13008917" y="4310267"/>
            <a:ext cx="3588268" cy="409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</a:pPr>
            <a:r>
              <a:rPr b="0" i="0" lang="en-US" sz="2399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Testing and evaluation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6" name="Google Shape;296;p15"/>
          <p:cNvGrpSpPr/>
          <p:nvPr/>
        </p:nvGrpSpPr>
        <p:grpSpPr>
          <a:xfrm>
            <a:off x="16433800" y="688975"/>
            <a:ext cx="825500" cy="825500"/>
            <a:chOff x="0" y="0"/>
            <a:chExt cx="1100667" cy="1100667"/>
          </a:xfrm>
        </p:grpSpPr>
        <p:sp>
          <p:nvSpPr>
            <p:cNvPr id="297" name="Google Shape;297;p15"/>
            <p:cNvSpPr/>
            <p:nvPr/>
          </p:nvSpPr>
          <p:spPr>
            <a:xfrm>
              <a:off x="0" y="0"/>
              <a:ext cx="1100667" cy="1100667"/>
            </a:xfrm>
            <a:custGeom>
              <a:rect b="b" l="l" r="r" t="t"/>
              <a:pathLst>
                <a:path extrusionOk="0" h="660400" w="660400">
                  <a:moveTo>
                    <a:pt x="5359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35940"/>
                  </a:lnTo>
                  <a:cubicBezTo>
                    <a:pt x="660400" y="604520"/>
                    <a:pt x="604520" y="660400"/>
                    <a:pt x="535940" y="660400"/>
                  </a:cubicBezTo>
                  <a:close/>
                </a:path>
              </a:pathLst>
            </a:custGeom>
            <a:solidFill>
              <a:srgbClr val="F368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15"/>
            <p:cNvSpPr/>
            <p:nvPr/>
          </p:nvSpPr>
          <p:spPr>
            <a:xfrm rot="-5400000">
              <a:off x="436385" y="452780"/>
              <a:ext cx="290178" cy="195107"/>
            </a:xfrm>
            <a:custGeom>
              <a:rect b="b" l="l" r="r" t="t"/>
              <a:pathLst>
                <a:path extrusionOk="0"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99" name="Google Shape;299;p15"/>
          <p:cNvSpPr/>
          <p:nvPr/>
        </p:nvSpPr>
        <p:spPr>
          <a:xfrm>
            <a:off x="13546642" y="6411565"/>
            <a:ext cx="4741358" cy="3879024"/>
          </a:xfrm>
          <a:custGeom>
            <a:rect b="b" l="l" r="r" t="t"/>
            <a:pathLst>
              <a:path extrusionOk="0" h="3879024" w="4741358">
                <a:moveTo>
                  <a:pt x="0" y="0"/>
                </a:moveTo>
                <a:lnTo>
                  <a:pt x="4741358" y="0"/>
                </a:lnTo>
                <a:lnTo>
                  <a:pt x="4741358" y="3879024"/>
                </a:lnTo>
                <a:lnTo>
                  <a:pt x="0" y="38790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00" name="Google Shape;300;p15"/>
          <p:cNvGrpSpPr/>
          <p:nvPr/>
        </p:nvGrpSpPr>
        <p:grpSpPr>
          <a:xfrm>
            <a:off x="928627" y="2352585"/>
            <a:ext cx="4772475" cy="1147009"/>
            <a:chOff x="0" y="-1563550"/>
            <a:chExt cx="6363300" cy="1529345"/>
          </a:xfrm>
        </p:grpSpPr>
        <p:sp>
          <p:nvSpPr>
            <p:cNvPr id="301" name="Google Shape;301;p15"/>
            <p:cNvSpPr/>
            <p:nvPr/>
          </p:nvSpPr>
          <p:spPr>
            <a:xfrm>
              <a:off x="0" y="-1563550"/>
              <a:ext cx="1844032" cy="691769"/>
            </a:xfrm>
            <a:custGeom>
              <a:rect b="b" l="l" r="r" t="t"/>
              <a:pathLst>
                <a:path extrusionOk="0" h="660400" w="1760412">
                  <a:moveTo>
                    <a:pt x="16359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35952" y="0"/>
                  </a:lnTo>
                  <a:cubicBezTo>
                    <a:pt x="1704532" y="0"/>
                    <a:pt x="1760412" y="55880"/>
                    <a:pt x="1760412" y="124460"/>
                  </a:cubicBezTo>
                  <a:lnTo>
                    <a:pt x="1760412" y="535940"/>
                  </a:lnTo>
                  <a:cubicBezTo>
                    <a:pt x="1760412" y="604520"/>
                    <a:pt x="1704532" y="660400"/>
                    <a:pt x="1635952" y="660400"/>
                  </a:cubicBezTo>
                  <a:close/>
                </a:path>
              </a:pathLst>
            </a:custGeom>
            <a:solidFill>
              <a:srgbClr val="EFF9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5"/>
            <p:cNvSpPr txBox="1"/>
            <p:nvPr/>
          </p:nvSpPr>
          <p:spPr>
            <a:xfrm>
              <a:off x="133430" y="-1463963"/>
              <a:ext cx="1842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rgbClr val="0E2C4B"/>
                  </a:solidFill>
                  <a:latin typeface="Arial"/>
                  <a:ea typeface="Arial"/>
                  <a:cs typeface="Arial"/>
                  <a:sym typeface="Arial"/>
                </a:rPr>
                <a:t>STEP 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5"/>
            <p:cNvSpPr txBox="1"/>
            <p:nvPr/>
          </p:nvSpPr>
          <p:spPr>
            <a:xfrm>
              <a:off x="0" y="-547205"/>
              <a:ext cx="63633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1" i="0" lang="en-US" sz="2500" u="none" cap="none" strike="noStrike">
                  <a:solidFill>
                    <a:srgbClr val="0E2C4B"/>
                  </a:solidFill>
                </a:rPr>
                <a:t>Identification of the problem</a:t>
              </a:r>
              <a:endParaRPr b="1" i="0" sz="1400" u="none" cap="none" strike="noStrike">
                <a:solidFill>
                  <a:srgbClr val="000000"/>
                </a:solidFill>
              </a:endParaRPr>
            </a:p>
          </p:txBody>
        </p:sp>
      </p:grpSp>
      <p:sp>
        <p:nvSpPr>
          <p:cNvPr id="304" name="Google Shape;304;p15"/>
          <p:cNvSpPr txBox="1"/>
          <p:nvPr/>
        </p:nvSpPr>
        <p:spPr>
          <a:xfrm>
            <a:off x="928652" y="3580968"/>
            <a:ext cx="4772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>
                <a:solidFill>
                  <a:srgbClr val="0E2C4B"/>
                </a:solidFill>
              </a:rPr>
              <a:t>bla,bla…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3F4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6"/>
          <p:cNvSpPr/>
          <p:nvPr/>
        </p:nvSpPr>
        <p:spPr>
          <a:xfrm>
            <a:off x="8577180" y="236488"/>
            <a:ext cx="9381149" cy="9814023"/>
          </a:xfrm>
          <a:custGeom>
            <a:rect b="b" l="l" r="r" t="t"/>
            <a:pathLst>
              <a:path extrusionOk="0" h="7851218" w="7504919">
                <a:moveTo>
                  <a:pt x="7380458" y="7851218"/>
                </a:moveTo>
                <a:lnTo>
                  <a:pt x="124460" y="7851218"/>
                </a:lnTo>
                <a:cubicBezTo>
                  <a:pt x="55880" y="7851218"/>
                  <a:pt x="0" y="7795338"/>
                  <a:pt x="0" y="7726759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7380459" y="0"/>
                </a:lnTo>
                <a:cubicBezTo>
                  <a:pt x="7449038" y="0"/>
                  <a:pt x="7504919" y="55880"/>
                  <a:pt x="7504919" y="124460"/>
                </a:cubicBezTo>
                <a:lnTo>
                  <a:pt x="7504919" y="7726759"/>
                </a:lnTo>
                <a:cubicBezTo>
                  <a:pt x="7504919" y="7795338"/>
                  <a:pt x="7449038" y="7851218"/>
                  <a:pt x="7380459" y="785121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0" name="Google Shape;310;p16"/>
          <p:cNvCxnSpPr/>
          <p:nvPr/>
        </p:nvCxnSpPr>
        <p:spPr>
          <a:xfrm>
            <a:off x="9621173" y="3061193"/>
            <a:ext cx="7638127" cy="0"/>
          </a:xfrm>
          <a:prstGeom prst="straightConnector1">
            <a:avLst/>
          </a:prstGeom>
          <a:noFill/>
          <a:ln cap="rnd" cmpd="sng" w="19050">
            <a:solidFill>
              <a:srgbClr val="F3682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1" name="Google Shape;311;p16"/>
          <p:cNvCxnSpPr/>
          <p:nvPr/>
        </p:nvCxnSpPr>
        <p:spPr>
          <a:xfrm>
            <a:off x="9621173" y="5181600"/>
            <a:ext cx="7638127" cy="0"/>
          </a:xfrm>
          <a:prstGeom prst="straightConnector1">
            <a:avLst/>
          </a:prstGeom>
          <a:noFill/>
          <a:ln cap="rnd" cmpd="sng" w="19050">
            <a:solidFill>
              <a:srgbClr val="F3682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2" name="Google Shape;312;p16"/>
          <p:cNvCxnSpPr/>
          <p:nvPr/>
        </p:nvCxnSpPr>
        <p:spPr>
          <a:xfrm>
            <a:off x="9621173" y="7180034"/>
            <a:ext cx="7638127" cy="0"/>
          </a:xfrm>
          <a:prstGeom prst="straightConnector1">
            <a:avLst/>
          </a:prstGeom>
          <a:noFill/>
          <a:ln cap="rnd" cmpd="sng" w="19050">
            <a:solidFill>
              <a:srgbClr val="F3682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3" name="Google Shape;313;p16"/>
          <p:cNvSpPr txBox="1"/>
          <p:nvPr/>
        </p:nvSpPr>
        <p:spPr>
          <a:xfrm>
            <a:off x="9621173" y="1855328"/>
            <a:ext cx="6860804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Health indicator sensors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6"/>
          <p:cNvSpPr txBox="1"/>
          <p:nvPr/>
        </p:nvSpPr>
        <p:spPr>
          <a:xfrm>
            <a:off x="9621173" y="3975735"/>
            <a:ext cx="686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E2C4B"/>
                </a:solidFill>
              </a:rPr>
              <a:t>Blynk Apps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16"/>
          <p:cNvSpPr txBox="1"/>
          <p:nvPr/>
        </p:nvSpPr>
        <p:spPr>
          <a:xfrm>
            <a:off x="9621173" y="7829550"/>
            <a:ext cx="686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Artificial Intelligence (AI)</a:t>
            </a:r>
            <a:r>
              <a:rPr lang="en-US" sz="2400">
                <a:solidFill>
                  <a:srgbClr val="0E2C4B"/>
                </a:solidFill>
              </a:rPr>
              <a:t> -&gt; Naive Bayes </a:t>
            </a:r>
            <a:r>
              <a:rPr lang="en-US" sz="2400">
                <a:solidFill>
                  <a:srgbClr val="0E2C4B"/>
                </a:solidFill>
              </a:rPr>
              <a:t>algorithm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6" name="Google Shape;316;p16"/>
          <p:cNvGrpSpPr/>
          <p:nvPr/>
        </p:nvGrpSpPr>
        <p:grpSpPr>
          <a:xfrm>
            <a:off x="1028700" y="1249503"/>
            <a:ext cx="6173100" cy="2296972"/>
            <a:chOff x="0" y="0"/>
            <a:chExt cx="8230800" cy="3062630"/>
          </a:xfrm>
        </p:grpSpPr>
        <p:sp>
          <p:nvSpPr>
            <p:cNvPr id="317" name="Google Shape;317;p16"/>
            <p:cNvSpPr/>
            <p:nvPr/>
          </p:nvSpPr>
          <p:spPr>
            <a:xfrm>
              <a:off x="0" y="1961963"/>
              <a:ext cx="6702581" cy="1100667"/>
            </a:xfrm>
            <a:custGeom>
              <a:rect b="b" l="l" r="r" t="t"/>
              <a:pathLst>
                <a:path extrusionOk="0" h="660400" w="4021548">
                  <a:moveTo>
                    <a:pt x="389708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97088" y="0"/>
                  </a:lnTo>
                  <a:cubicBezTo>
                    <a:pt x="3965668" y="0"/>
                    <a:pt x="4021548" y="55880"/>
                    <a:pt x="4021548" y="124460"/>
                  </a:cubicBezTo>
                  <a:lnTo>
                    <a:pt x="4021548" y="535940"/>
                  </a:lnTo>
                  <a:cubicBezTo>
                    <a:pt x="4021548" y="604520"/>
                    <a:pt x="3965668" y="660400"/>
                    <a:pt x="3897088" y="660400"/>
                  </a:cubicBezTo>
                  <a:close/>
                </a:path>
              </a:pathLst>
            </a:custGeom>
            <a:solidFill>
              <a:srgbClr val="F368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6"/>
            <p:cNvSpPr txBox="1"/>
            <p:nvPr/>
          </p:nvSpPr>
          <p:spPr>
            <a:xfrm>
              <a:off x="0" y="0"/>
              <a:ext cx="8230800" cy="14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b="1" i="0" lang="en-US" sz="7000" u="none" cap="none" strike="noStrike">
                  <a:solidFill>
                    <a:srgbClr val="0E2C4B"/>
                  </a:solidFill>
                  <a:latin typeface="Georgia"/>
                  <a:ea typeface="Georgia"/>
                  <a:cs typeface="Georgia"/>
                  <a:sym typeface="Georgia"/>
                </a:rPr>
                <a:t>Technology</a:t>
              </a:r>
              <a:endParaRPr b="0" i="0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19" name="Google Shape;319;p16"/>
            <p:cNvSpPr txBox="1"/>
            <p:nvPr/>
          </p:nvSpPr>
          <p:spPr>
            <a:xfrm>
              <a:off x="693230" y="2197266"/>
              <a:ext cx="5587728" cy="549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List of technologies used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" name="Google Shape;320;p16"/>
          <p:cNvSpPr/>
          <p:nvPr/>
        </p:nvSpPr>
        <p:spPr>
          <a:xfrm>
            <a:off x="1028700" y="5143500"/>
            <a:ext cx="3866970" cy="3996868"/>
          </a:xfrm>
          <a:custGeom>
            <a:rect b="b" l="l" r="r" t="t"/>
            <a:pathLst>
              <a:path extrusionOk="0" h="3996868" w="3866970">
                <a:moveTo>
                  <a:pt x="0" y="0"/>
                </a:moveTo>
                <a:lnTo>
                  <a:pt x="3866970" y="0"/>
                </a:lnTo>
                <a:lnTo>
                  <a:pt x="3866970" y="3996868"/>
                </a:lnTo>
                <a:lnTo>
                  <a:pt x="0" y="3996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1" name="Google Shape;321;p16"/>
          <p:cNvSpPr txBox="1"/>
          <p:nvPr/>
        </p:nvSpPr>
        <p:spPr>
          <a:xfrm>
            <a:off x="9621173" y="5972175"/>
            <a:ext cx="686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E2C4B"/>
                </a:solidFill>
              </a:rPr>
              <a:t>Cloud VPS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6"/>
          <p:cNvSpPr txBox="1"/>
          <p:nvPr/>
        </p:nvSpPr>
        <p:spPr>
          <a:xfrm>
            <a:off x="13418699" y="1873575"/>
            <a:ext cx="240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E2C4B"/>
                </a:solidFill>
              </a:rPr>
              <a:t>Gambar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6"/>
          <p:cNvSpPr txBox="1"/>
          <p:nvPr/>
        </p:nvSpPr>
        <p:spPr>
          <a:xfrm>
            <a:off x="13003274" y="4021725"/>
            <a:ext cx="240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E2C4B"/>
                </a:solidFill>
              </a:rPr>
              <a:t>Gambar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6"/>
          <p:cNvSpPr txBox="1"/>
          <p:nvPr/>
        </p:nvSpPr>
        <p:spPr>
          <a:xfrm>
            <a:off x="12844274" y="5996163"/>
            <a:ext cx="240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E2C4B"/>
                </a:solidFill>
              </a:rPr>
              <a:t>Gambar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6"/>
          <p:cNvSpPr txBox="1"/>
          <p:nvPr/>
        </p:nvSpPr>
        <p:spPr>
          <a:xfrm>
            <a:off x="16481874" y="7829538"/>
            <a:ext cx="240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E2C4B"/>
                </a:solidFill>
              </a:rPr>
              <a:t>Gambar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3F4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7" l="0" r="0" t="-9219"/>
            </a:stretch>
          </a:blipFill>
          <a:ln>
            <a:noFill/>
          </a:ln>
        </p:spPr>
      </p:sp>
      <p:sp>
        <p:nvSpPr>
          <p:cNvPr id="331" name="Google Shape;331;p17"/>
          <p:cNvSpPr txBox="1"/>
          <p:nvPr/>
        </p:nvSpPr>
        <p:spPr>
          <a:xfrm>
            <a:off x="3402244" y="542925"/>
            <a:ext cx="11483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b="1" i="0" lang="en-US" sz="6400" u="none" cap="none" strike="noStrike">
                <a:solidFill>
                  <a:srgbClr val="F2F3F4"/>
                </a:solidFill>
                <a:latin typeface="Georgia"/>
                <a:ea typeface="Georgia"/>
                <a:cs typeface="Georgia"/>
                <a:sym typeface="Georgia"/>
              </a:rPr>
              <a:t>How It Works?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32" name="Google Shape;332;p17"/>
          <p:cNvCxnSpPr/>
          <p:nvPr/>
        </p:nvCxnSpPr>
        <p:spPr>
          <a:xfrm>
            <a:off x="5762394" y="5645686"/>
            <a:ext cx="1132010" cy="0"/>
          </a:xfrm>
          <a:prstGeom prst="straightConnector1">
            <a:avLst/>
          </a:prstGeom>
          <a:noFill/>
          <a:ln cap="flat" cmpd="sng" w="38100">
            <a:solidFill>
              <a:srgbClr val="F2F3F4"/>
            </a:solidFill>
            <a:prstDash val="dot"/>
            <a:round/>
            <a:headEnd len="sm" w="sm" type="none"/>
            <a:tailEnd len="med" w="med" type="stealth"/>
          </a:ln>
        </p:spPr>
      </p:cxnSp>
      <p:pic>
        <p:nvPicPr>
          <p:cNvPr id="333" name="Google Shape;33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7013" y="1917850"/>
            <a:ext cx="10873976" cy="782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oogle Shape;338;p18"/>
          <p:cNvGrpSpPr/>
          <p:nvPr/>
        </p:nvGrpSpPr>
        <p:grpSpPr>
          <a:xfrm>
            <a:off x="9144000" y="2826885"/>
            <a:ext cx="7960950" cy="5122379"/>
            <a:chOff x="0" y="0"/>
            <a:chExt cx="10614600" cy="6829839"/>
          </a:xfrm>
        </p:grpSpPr>
        <p:sp>
          <p:nvSpPr>
            <p:cNvPr id="339" name="Google Shape;339;p18"/>
            <p:cNvSpPr txBox="1"/>
            <p:nvPr/>
          </p:nvSpPr>
          <p:spPr>
            <a:xfrm>
              <a:off x="0" y="0"/>
              <a:ext cx="10614600" cy="14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b="1" i="0" lang="en-US" sz="7000" u="none" cap="none" strike="noStrike">
                  <a:solidFill>
                    <a:srgbClr val="0E2C4B"/>
                  </a:solidFill>
                  <a:latin typeface="Georgia"/>
                  <a:ea typeface="Georgia"/>
                  <a:cs typeface="Georgia"/>
                  <a:sym typeface="Georgia"/>
                </a:rPr>
                <a:t>Conclusion</a:t>
              </a:r>
              <a:endParaRPr b="0" i="0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40" name="Google Shape;340;p18"/>
            <p:cNvSpPr txBox="1"/>
            <p:nvPr/>
          </p:nvSpPr>
          <p:spPr>
            <a:xfrm>
              <a:off x="0" y="2520039"/>
              <a:ext cx="8887200" cy="430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0E2C4B"/>
                  </a:solidFill>
                  <a:latin typeface="Arial"/>
                  <a:ea typeface="Arial"/>
                  <a:cs typeface="Arial"/>
                  <a:sym typeface="Arial"/>
                </a:rPr>
                <a:t>The results of designing </a:t>
              </a:r>
              <a:r>
                <a:rPr lang="en-US" sz="3000">
                  <a:solidFill>
                    <a:srgbClr val="0E2C4B"/>
                  </a:solidFill>
                </a:rPr>
                <a:t>this </a:t>
              </a:r>
              <a:r>
                <a:rPr b="0" i="0" lang="en-US" sz="3000" u="none" cap="none" strike="noStrike">
                  <a:solidFill>
                    <a:srgbClr val="0E2C4B"/>
                  </a:solidFill>
                  <a:latin typeface="Arial"/>
                  <a:ea typeface="Arial"/>
                  <a:cs typeface="Arial"/>
                  <a:sym typeface="Arial"/>
                </a:rPr>
                <a:t>idea in the form of a tool are expected to help monitor the health conditions of the elderly at the Karya Kasih nursing home so that they get more efficient and timely health care.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1" name="Google Shape;341;p18"/>
          <p:cNvGrpSpPr/>
          <p:nvPr/>
        </p:nvGrpSpPr>
        <p:grpSpPr>
          <a:xfrm>
            <a:off x="469457" y="2057747"/>
            <a:ext cx="7318978" cy="6750643"/>
            <a:chOff x="0" y="0"/>
            <a:chExt cx="9758637" cy="9000858"/>
          </a:xfrm>
        </p:grpSpPr>
        <p:sp>
          <p:nvSpPr>
            <p:cNvPr id="342" name="Google Shape;342;p18"/>
            <p:cNvSpPr/>
            <p:nvPr/>
          </p:nvSpPr>
          <p:spPr>
            <a:xfrm>
              <a:off x="1200904" y="173984"/>
              <a:ext cx="8280339" cy="8280339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6EB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8"/>
            <p:cNvSpPr/>
            <p:nvPr/>
          </p:nvSpPr>
          <p:spPr>
            <a:xfrm flipH="1">
              <a:off x="0" y="6209132"/>
              <a:ext cx="8043389" cy="2791726"/>
            </a:xfrm>
            <a:custGeom>
              <a:rect b="b" l="l" r="r" t="t"/>
              <a:pathLst>
                <a:path extrusionOk="0" h="2791726" w="8043389">
                  <a:moveTo>
                    <a:pt x="8043389" y="0"/>
                  </a:moveTo>
                  <a:lnTo>
                    <a:pt x="0" y="0"/>
                  </a:lnTo>
                  <a:lnTo>
                    <a:pt x="0" y="2791727"/>
                  </a:lnTo>
                  <a:lnTo>
                    <a:pt x="8043389" y="2791727"/>
                  </a:lnTo>
                  <a:lnTo>
                    <a:pt x="8043389" y="0"/>
                  </a:lnTo>
                  <a:close/>
                </a:path>
              </a:pathLst>
            </a:custGeom>
            <a:blipFill rotWithShape="1">
              <a:blip r:embed="rId3">
                <a:alphaModFix amt="51000"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44" name="Google Shape;344;p18"/>
            <p:cNvSpPr/>
            <p:nvPr/>
          </p:nvSpPr>
          <p:spPr>
            <a:xfrm>
              <a:off x="745657" y="0"/>
              <a:ext cx="9012980" cy="8889051"/>
            </a:xfrm>
            <a:custGeom>
              <a:rect b="b" l="l" r="r" t="t"/>
              <a:pathLst>
                <a:path extrusionOk="0" h="8889051" w="9012980">
                  <a:moveTo>
                    <a:pt x="0" y="0"/>
                  </a:moveTo>
                  <a:lnTo>
                    <a:pt x="9012980" y="0"/>
                  </a:lnTo>
                  <a:lnTo>
                    <a:pt x="9012980" y="8889051"/>
                  </a:lnTo>
                  <a:lnTo>
                    <a:pt x="0" y="888905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3F4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13971016" y="8272747"/>
            <a:ext cx="3288284" cy="1141308"/>
          </a:xfrm>
          <a:custGeom>
            <a:rect b="b" l="l" r="r" t="t"/>
            <a:pathLst>
              <a:path extrusionOk="0" h="1141308" w="3288284">
                <a:moveTo>
                  <a:pt x="0" y="0"/>
                </a:moveTo>
                <a:lnTo>
                  <a:pt x="3288284" y="0"/>
                </a:lnTo>
                <a:lnTo>
                  <a:pt x="3288284" y="1141308"/>
                </a:lnTo>
                <a:lnTo>
                  <a:pt x="0" y="11413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1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0" name="Google Shape;100;p2"/>
          <p:cNvSpPr/>
          <p:nvPr/>
        </p:nvSpPr>
        <p:spPr>
          <a:xfrm>
            <a:off x="1239925" y="950825"/>
            <a:ext cx="15808120" cy="8653686"/>
          </a:xfrm>
          <a:custGeom>
            <a:rect b="b" l="l" r="r" t="t"/>
            <a:pathLst>
              <a:path extrusionOk="0" h="6708284" w="9728074">
                <a:moveTo>
                  <a:pt x="9603614" y="6708284"/>
                </a:moveTo>
                <a:lnTo>
                  <a:pt x="124460" y="6708284"/>
                </a:lnTo>
                <a:cubicBezTo>
                  <a:pt x="55880" y="6708284"/>
                  <a:pt x="0" y="6652404"/>
                  <a:pt x="0" y="658382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9603614" y="0"/>
                </a:lnTo>
                <a:cubicBezTo>
                  <a:pt x="9672194" y="0"/>
                  <a:pt x="9728074" y="55880"/>
                  <a:pt x="9728074" y="124460"/>
                </a:cubicBezTo>
                <a:lnTo>
                  <a:pt x="9728074" y="6583824"/>
                </a:lnTo>
                <a:cubicBezTo>
                  <a:pt x="9728074" y="6652404"/>
                  <a:pt x="9672194" y="6708284"/>
                  <a:pt x="9603614" y="670828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"/>
          <p:cNvSpPr/>
          <p:nvPr/>
        </p:nvSpPr>
        <p:spPr>
          <a:xfrm flipH="1">
            <a:off x="15391906" y="7248308"/>
            <a:ext cx="2628231" cy="2635783"/>
          </a:xfrm>
          <a:custGeom>
            <a:rect b="b" l="l" r="r" t="t"/>
            <a:pathLst>
              <a:path extrusionOk="0" h="2635783" w="2628231">
                <a:moveTo>
                  <a:pt x="2628231" y="0"/>
                </a:moveTo>
                <a:lnTo>
                  <a:pt x="0" y="0"/>
                </a:lnTo>
                <a:lnTo>
                  <a:pt x="0" y="2635784"/>
                </a:lnTo>
                <a:lnTo>
                  <a:pt x="2628231" y="2635784"/>
                </a:lnTo>
                <a:lnTo>
                  <a:pt x="2628231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2" name="Google Shape;102;p2"/>
          <p:cNvSpPr/>
          <p:nvPr/>
        </p:nvSpPr>
        <p:spPr>
          <a:xfrm>
            <a:off x="653041" y="1565853"/>
            <a:ext cx="2223383" cy="771699"/>
          </a:xfrm>
          <a:custGeom>
            <a:rect b="b" l="l" r="r" t="t"/>
            <a:pathLst>
              <a:path extrusionOk="0" h="771699" w="2223383">
                <a:moveTo>
                  <a:pt x="0" y="0"/>
                </a:moveTo>
                <a:lnTo>
                  <a:pt x="2223383" y="0"/>
                </a:lnTo>
                <a:lnTo>
                  <a:pt x="2223383" y="771699"/>
                </a:lnTo>
                <a:lnTo>
                  <a:pt x="0" y="7716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1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3" name="Google Shape;103;p2"/>
          <p:cNvSpPr/>
          <p:nvPr/>
        </p:nvSpPr>
        <p:spPr>
          <a:xfrm rot="-1247444">
            <a:off x="291901" y="458185"/>
            <a:ext cx="2945679" cy="1145133"/>
          </a:xfrm>
          <a:custGeom>
            <a:rect b="b" l="l" r="r" t="t"/>
            <a:pathLst>
              <a:path extrusionOk="0" h="1144990" w="2945311">
                <a:moveTo>
                  <a:pt x="0" y="0"/>
                </a:moveTo>
                <a:lnTo>
                  <a:pt x="2945311" y="0"/>
                </a:lnTo>
                <a:lnTo>
                  <a:pt x="2945311" y="1144990"/>
                </a:lnTo>
                <a:lnTo>
                  <a:pt x="0" y="1144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4" name="Google Shape;104;p2"/>
          <p:cNvSpPr/>
          <p:nvPr/>
        </p:nvSpPr>
        <p:spPr>
          <a:xfrm>
            <a:off x="7429323" y="491549"/>
            <a:ext cx="3429355" cy="1074302"/>
          </a:xfrm>
          <a:custGeom>
            <a:rect b="b" l="l" r="r" t="t"/>
            <a:pathLst>
              <a:path extrusionOk="0" h="859442" w="2743484">
                <a:moveTo>
                  <a:pt x="2619023" y="859442"/>
                </a:moveTo>
                <a:lnTo>
                  <a:pt x="124460" y="859442"/>
                </a:lnTo>
                <a:cubicBezTo>
                  <a:pt x="55880" y="859442"/>
                  <a:pt x="0" y="803562"/>
                  <a:pt x="0" y="734982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2619023" y="0"/>
                </a:lnTo>
                <a:cubicBezTo>
                  <a:pt x="2687603" y="0"/>
                  <a:pt x="2743484" y="55880"/>
                  <a:pt x="2743484" y="124460"/>
                </a:cubicBezTo>
                <a:lnTo>
                  <a:pt x="2743484" y="734982"/>
                </a:lnTo>
                <a:cubicBezTo>
                  <a:pt x="2743484" y="803562"/>
                  <a:pt x="2687603" y="859442"/>
                  <a:pt x="2619023" y="859442"/>
                </a:cubicBezTo>
                <a:close/>
              </a:path>
            </a:pathLst>
          </a:custGeom>
          <a:solidFill>
            <a:srgbClr val="F368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7235949" y="2548199"/>
            <a:ext cx="3816096" cy="3816096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7436" l="0" r="0" t="-17437"/>
            </a:stretch>
          </a:blipFill>
          <a:ln cap="sq" cmpd="sng" w="38100">
            <a:solidFill>
              <a:srgbClr val="0E2C4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" name="Google Shape;106;p2"/>
          <p:cNvGrpSpPr/>
          <p:nvPr/>
        </p:nvGrpSpPr>
        <p:grpSpPr>
          <a:xfrm>
            <a:off x="4353334" y="5977066"/>
            <a:ext cx="9581600" cy="3287235"/>
            <a:chOff x="0" y="-228608"/>
            <a:chExt cx="12775467" cy="4382980"/>
          </a:xfrm>
        </p:grpSpPr>
        <p:sp>
          <p:nvSpPr>
            <p:cNvPr id="107" name="Google Shape;107;p2"/>
            <p:cNvSpPr txBox="1"/>
            <p:nvPr/>
          </p:nvSpPr>
          <p:spPr>
            <a:xfrm>
              <a:off x="267" y="-228608"/>
              <a:ext cx="12775200" cy="20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99"/>
                <a:buFont typeface="Arial"/>
                <a:buNone/>
              </a:pPr>
              <a:r>
                <a:t/>
              </a:r>
              <a:endParaRPr b="1" sz="4499">
                <a:solidFill>
                  <a:srgbClr val="0E2C4B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marR="0" rtl="0" algn="ctr">
                <a:lnSpc>
                  <a:spcPct val="12000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99"/>
                <a:buFont typeface="Arial"/>
                <a:buNone/>
              </a:pPr>
              <a:r>
                <a:rPr b="1" i="0" lang="en-US" sz="4499" u="none" cap="none" strike="noStrike">
                  <a:solidFill>
                    <a:srgbClr val="0E2C4B"/>
                  </a:solidFill>
                  <a:latin typeface="Georgia"/>
                  <a:ea typeface="Georgia"/>
                  <a:cs typeface="Georgia"/>
                  <a:sym typeface="Georgia"/>
                </a:rPr>
                <a:t>Maria Anggraini Natio</a:t>
              </a:r>
              <a:endParaRPr sz="3099">
                <a:solidFill>
                  <a:srgbClr val="0E2C4B"/>
                </a:solidFill>
              </a:endParaRPr>
            </a:p>
          </p:txBody>
        </p:sp>
        <p:sp>
          <p:nvSpPr>
            <p:cNvPr id="108" name="Google Shape;108;p2"/>
            <p:cNvSpPr txBox="1"/>
            <p:nvPr/>
          </p:nvSpPr>
          <p:spPr>
            <a:xfrm>
              <a:off x="0" y="3671672"/>
              <a:ext cx="12775200" cy="48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E2C4B"/>
                  </a:solidFill>
                  <a:latin typeface="Arial"/>
                  <a:ea typeface="Arial"/>
                  <a:cs typeface="Arial"/>
                  <a:sym typeface="Arial"/>
                </a:rPr>
                <a:t>Semester 6 - Information Technology - Universitas Sumatera Utara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2"/>
          <p:cNvSpPr txBox="1"/>
          <p:nvPr/>
        </p:nvSpPr>
        <p:spPr>
          <a:xfrm>
            <a:off x="7561538" y="650874"/>
            <a:ext cx="3164925" cy="679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0" i="0" lang="en-US" sz="3999" u="none" cap="none" strike="noStrike">
                <a:solidFill>
                  <a:srgbClr val="EFF9FD"/>
                </a:solidFill>
                <a:latin typeface="Arial"/>
                <a:ea typeface="Arial"/>
                <a:cs typeface="Arial"/>
                <a:sym typeface="Arial"/>
              </a:rPr>
              <a:t>INTRODUCE!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3F4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9"/>
          <p:cNvSpPr/>
          <p:nvPr/>
        </p:nvSpPr>
        <p:spPr>
          <a:xfrm>
            <a:off x="13971016" y="7410359"/>
            <a:ext cx="3288284" cy="1141308"/>
          </a:xfrm>
          <a:custGeom>
            <a:rect b="b" l="l" r="r" t="t"/>
            <a:pathLst>
              <a:path extrusionOk="0" h="1141308" w="3288284">
                <a:moveTo>
                  <a:pt x="0" y="0"/>
                </a:moveTo>
                <a:lnTo>
                  <a:pt x="3288284" y="0"/>
                </a:lnTo>
                <a:lnTo>
                  <a:pt x="3288284" y="1141308"/>
                </a:lnTo>
                <a:lnTo>
                  <a:pt x="0" y="11413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1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0" name="Google Shape;350;p19"/>
          <p:cNvSpPr/>
          <p:nvPr/>
        </p:nvSpPr>
        <p:spPr>
          <a:xfrm>
            <a:off x="3063954" y="2122975"/>
            <a:ext cx="12160093" cy="6041050"/>
          </a:xfrm>
          <a:custGeom>
            <a:rect b="b" l="l" r="r" t="t"/>
            <a:pathLst>
              <a:path extrusionOk="0" h="4832840" w="9728074">
                <a:moveTo>
                  <a:pt x="9603614" y="4832840"/>
                </a:moveTo>
                <a:lnTo>
                  <a:pt x="124460" y="4832840"/>
                </a:lnTo>
                <a:cubicBezTo>
                  <a:pt x="55880" y="4832840"/>
                  <a:pt x="0" y="4776960"/>
                  <a:pt x="0" y="470838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9603614" y="0"/>
                </a:lnTo>
                <a:cubicBezTo>
                  <a:pt x="9672194" y="0"/>
                  <a:pt x="9728074" y="55880"/>
                  <a:pt x="9728074" y="124460"/>
                </a:cubicBezTo>
                <a:lnTo>
                  <a:pt x="9728074" y="4708380"/>
                </a:lnTo>
                <a:cubicBezTo>
                  <a:pt x="9728074" y="4776960"/>
                  <a:pt x="9672194" y="4832840"/>
                  <a:pt x="9603614" y="48328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19"/>
          <p:cNvSpPr/>
          <p:nvPr/>
        </p:nvSpPr>
        <p:spPr>
          <a:xfrm flipH="1">
            <a:off x="13379131" y="5697655"/>
            <a:ext cx="2628231" cy="2635783"/>
          </a:xfrm>
          <a:custGeom>
            <a:rect b="b" l="l" r="r" t="t"/>
            <a:pathLst>
              <a:path extrusionOk="0" h="2635783" w="2628231">
                <a:moveTo>
                  <a:pt x="2628231" y="0"/>
                </a:moveTo>
                <a:lnTo>
                  <a:pt x="0" y="0"/>
                </a:lnTo>
                <a:lnTo>
                  <a:pt x="0" y="2635783"/>
                </a:lnTo>
                <a:lnTo>
                  <a:pt x="2628231" y="2635783"/>
                </a:lnTo>
                <a:lnTo>
                  <a:pt x="2628231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52" name="Google Shape;352;p19"/>
          <p:cNvGrpSpPr/>
          <p:nvPr/>
        </p:nvGrpSpPr>
        <p:grpSpPr>
          <a:xfrm>
            <a:off x="4908869" y="3556226"/>
            <a:ext cx="8470350" cy="3172855"/>
            <a:chOff x="0" y="0"/>
            <a:chExt cx="11293800" cy="4230472"/>
          </a:xfrm>
        </p:grpSpPr>
        <p:sp>
          <p:nvSpPr>
            <p:cNvPr id="353" name="Google Shape;353;p19"/>
            <p:cNvSpPr txBox="1"/>
            <p:nvPr/>
          </p:nvSpPr>
          <p:spPr>
            <a:xfrm>
              <a:off x="0" y="0"/>
              <a:ext cx="11293800" cy="162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900"/>
                <a:buFont typeface="Arial"/>
                <a:buNone/>
              </a:pPr>
              <a:r>
                <a:rPr b="1" i="0" lang="en-US" sz="7900" u="none" cap="none" strike="noStrike">
                  <a:solidFill>
                    <a:srgbClr val="0E2C4B"/>
                  </a:solidFill>
                  <a:latin typeface="Georgia"/>
                  <a:ea typeface="Georgia"/>
                  <a:cs typeface="Georgia"/>
                  <a:sym typeface="Georgia"/>
                </a:rPr>
                <a:t>Thank You!</a:t>
              </a:r>
              <a:endParaRPr b="0" i="0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54" name="Google Shape;354;p19"/>
            <p:cNvSpPr txBox="1"/>
            <p:nvPr/>
          </p:nvSpPr>
          <p:spPr>
            <a:xfrm>
              <a:off x="0" y="3747872"/>
              <a:ext cx="11293684" cy="48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E2C4B"/>
                  </a:solidFill>
                  <a:latin typeface="Arial"/>
                  <a:ea typeface="Arial"/>
                  <a:cs typeface="Arial"/>
                  <a:sym typeface="Arial"/>
                </a:rPr>
                <a:t>Any Questions?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5" name="Google Shape;355;p19"/>
          <p:cNvSpPr/>
          <p:nvPr/>
        </p:nvSpPr>
        <p:spPr>
          <a:xfrm>
            <a:off x="2470041" y="2784527"/>
            <a:ext cx="2223383" cy="771699"/>
          </a:xfrm>
          <a:custGeom>
            <a:rect b="b" l="l" r="r" t="t"/>
            <a:pathLst>
              <a:path extrusionOk="0" h="771699" w="2223383">
                <a:moveTo>
                  <a:pt x="0" y="0"/>
                </a:moveTo>
                <a:lnTo>
                  <a:pt x="2223383" y="0"/>
                </a:lnTo>
                <a:lnTo>
                  <a:pt x="2223383" y="771699"/>
                </a:lnTo>
                <a:lnTo>
                  <a:pt x="0" y="7716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1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6" name="Google Shape;356;p19"/>
          <p:cNvSpPr/>
          <p:nvPr/>
        </p:nvSpPr>
        <p:spPr>
          <a:xfrm rot="-1251902">
            <a:off x="2297276" y="1924267"/>
            <a:ext cx="2945311" cy="1144990"/>
          </a:xfrm>
          <a:custGeom>
            <a:rect b="b" l="l" r="r" t="t"/>
            <a:pathLst>
              <a:path extrusionOk="0" h="1144990" w="2945311">
                <a:moveTo>
                  <a:pt x="0" y="0"/>
                </a:moveTo>
                <a:lnTo>
                  <a:pt x="2945311" y="0"/>
                </a:lnTo>
                <a:lnTo>
                  <a:pt x="2945311" y="1144990"/>
                </a:lnTo>
                <a:lnTo>
                  <a:pt x="0" y="1144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3"/>
          <p:cNvGrpSpPr/>
          <p:nvPr/>
        </p:nvGrpSpPr>
        <p:grpSpPr>
          <a:xfrm>
            <a:off x="1028700" y="2517775"/>
            <a:ext cx="8314575" cy="5251462"/>
            <a:chOff x="0" y="16"/>
            <a:chExt cx="11086100" cy="7001949"/>
          </a:xfrm>
        </p:grpSpPr>
        <p:sp>
          <p:nvSpPr>
            <p:cNvPr id="115" name="Google Shape;115;p3"/>
            <p:cNvSpPr txBox="1"/>
            <p:nvPr/>
          </p:nvSpPr>
          <p:spPr>
            <a:xfrm>
              <a:off x="125000" y="16"/>
              <a:ext cx="10961100" cy="59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b="1" i="0" lang="en-US" sz="5000" u="none" cap="none" strike="noStrike">
                  <a:solidFill>
                    <a:srgbClr val="0E2C4B"/>
                  </a:solidFill>
                  <a:latin typeface="Georgia"/>
                  <a:ea typeface="Georgia"/>
                  <a:cs typeface="Georgia"/>
                  <a:sym typeface="Georgia"/>
                </a:rPr>
                <a:t>"Success does not belong to those who are smart. Success belongs to those who keep trying."</a:t>
              </a:r>
              <a:endParaRPr b="1" i="0" sz="5000" u="none" cap="none" strike="noStrike">
                <a:solidFill>
                  <a:srgbClr val="0E2C4B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t/>
              </a:r>
              <a:endParaRPr b="1" i="0" sz="5000" u="none" cap="none" strike="noStrike">
                <a:solidFill>
                  <a:srgbClr val="0E2C4B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0" y="6080816"/>
              <a:ext cx="5609397" cy="921149"/>
            </a:xfrm>
            <a:custGeom>
              <a:rect b="b" l="l" r="r" t="t"/>
              <a:pathLst>
                <a:path extrusionOk="0" h="660400" w="4021548">
                  <a:moveTo>
                    <a:pt x="389708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97088" y="0"/>
                  </a:lnTo>
                  <a:cubicBezTo>
                    <a:pt x="3965668" y="0"/>
                    <a:pt x="4021548" y="55880"/>
                    <a:pt x="4021548" y="124460"/>
                  </a:cubicBezTo>
                  <a:lnTo>
                    <a:pt x="4021548" y="535940"/>
                  </a:lnTo>
                  <a:cubicBezTo>
                    <a:pt x="4021548" y="604520"/>
                    <a:pt x="3965668" y="660400"/>
                    <a:pt x="3897088" y="660400"/>
                  </a:cubicBezTo>
                  <a:close/>
                </a:path>
              </a:pathLst>
            </a:custGeom>
            <a:solidFill>
              <a:srgbClr val="F368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3"/>
            <p:cNvSpPr txBox="1"/>
            <p:nvPr/>
          </p:nvSpPr>
          <p:spPr>
            <a:xfrm>
              <a:off x="124998" y="6280194"/>
              <a:ext cx="53595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5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1" i="0" lang="en-US" sz="2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— BJ HABIBIE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" name="Google Shape;118;p3"/>
          <p:cNvGrpSpPr/>
          <p:nvPr/>
        </p:nvGrpSpPr>
        <p:grpSpPr>
          <a:xfrm>
            <a:off x="9103591" y="1380674"/>
            <a:ext cx="9184400" cy="7525674"/>
            <a:chOff x="0" y="0"/>
            <a:chExt cx="12245867" cy="10034232"/>
          </a:xfrm>
        </p:grpSpPr>
        <p:sp>
          <p:nvSpPr>
            <p:cNvPr id="119" name="Google Shape;119;p3"/>
            <p:cNvSpPr/>
            <p:nvPr/>
          </p:nvSpPr>
          <p:spPr>
            <a:xfrm>
              <a:off x="1504698" y="0"/>
              <a:ext cx="8816962" cy="8816962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FF9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1504698" y="319670"/>
              <a:ext cx="8906904" cy="9425296"/>
            </a:xfrm>
            <a:custGeom>
              <a:rect b="b" l="l" r="r" t="t"/>
              <a:pathLst>
                <a:path extrusionOk="0" h="9425296" w="8906904">
                  <a:moveTo>
                    <a:pt x="0" y="0"/>
                  </a:moveTo>
                  <a:lnTo>
                    <a:pt x="8906904" y="0"/>
                  </a:lnTo>
                  <a:lnTo>
                    <a:pt x="8906904" y="9425296"/>
                  </a:lnTo>
                  <a:lnTo>
                    <a:pt x="0" y="942529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21" name="Google Shape;121;p3"/>
            <p:cNvSpPr/>
            <p:nvPr/>
          </p:nvSpPr>
          <p:spPr>
            <a:xfrm>
              <a:off x="5651397" y="7456135"/>
              <a:ext cx="6594470" cy="2288831"/>
            </a:xfrm>
            <a:custGeom>
              <a:rect b="b" l="l" r="r" t="t"/>
              <a:pathLst>
                <a:path extrusionOk="0" h="2288831" w="6594470">
                  <a:moveTo>
                    <a:pt x="0" y="0"/>
                  </a:moveTo>
                  <a:lnTo>
                    <a:pt x="6594471" y="0"/>
                  </a:lnTo>
                  <a:lnTo>
                    <a:pt x="6594471" y="2288831"/>
                  </a:lnTo>
                  <a:lnTo>
                    <a:pt x="0" y="22888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18000"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22" name="Google Shape;122;p3"/>
            <p:cNvSpPr/>
            <p:nvPr/>
          </p:nvSpPr>
          <p:spPr>
            <a:xfrm flipH="1">
              <a:off x="0" y="8072726"/>
              <a:ext cx="5651397" cy="1961506"/>
            </a:xfrm>
            <a:custGeom>
              <a:rect b="b" l="l" r="r" t="t"/>
              <a:pathLst>
                <a:path extrusionOk="0" h="1961506" w="5651397">
                  <a:moveTo>
                    <a:pt x="5651397" y="0"/>
                  </a:moveTo>
                  <a:lnTo>
                    <a:pt x="0" y="0"/>
                  </a:lnTo>
                  <a:lnTo>
                    <a:pt x="0" y="1961506"/>
                  </a:lnTo>
                  <a:lnTo>
                    <a:pt x="5651397" y="1961506"/>
                  </a:lnTo>
                  <a:lnTo>
                    <a:pt x="5651397" y="0"/>
                  </a:lnTo>
                  <a:close/>
                </a:path>
              </a:pathLst>
            </a:custGeom>
            <a:blipFill rotWithShape="1">
              <a:blip r:embed="rId4">
                <a:alphaModFix amt="18000"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"/>
          <p:cNvSpPr/>
          <p:nvPr/>
        </p:nvSpPr>
        <p:spPr>
          <a:xfrm>
            <a:off x="0" y="0"/>
            <a:ext cx="18444162" cy="10287000"/>
          </a:xfrm>
          <a:custGeom>
            <a:rect b="b" l="l" r="r" t="t"/>
            <a:pathLst>
              <a:path extrusionOk="0" h="10287000" w="18444162">
                <a:moveTo>
                  <a:pt x="0" y="0"/>
                </a:moveTo>
                <a:lnTo>
                  <a:pt x="18444162" y="0"/>
                </a:lnTo>
                <a:lnTo>
                  <a:pt x="1844416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70000"/>
            </a:blip>
            <a:stretch>
              <a:fillRect b="0" l="-701" r="-699" t="0"/>
            </a:stretch>
          </a:blipFill>
          <a:ln>
            <a:noFill/>
          </a:ln>
        </p:spPr>
      </p:sp>
      <p:sp>
        <p:nvSpPr>
          <p:cNvPr id="128" name="Google Shape;128;p4"/>
          <p:cNvSpPr txBox="1"/>
          <p:nvPr/>
        </p:nvSpPr>
        <p:spPr>
          <a:xfrm>
            <a:off x="6995583" y="2420725"/>
            <a:ext cx="42969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99"/>
              <a:buFont typeface="Arial"/>
              <a:buNone/>
            </a:pPr>
            <a:r>
              <a:rPr b="1" i="0" lang="en-US" sz="8999" u="none" cap="none" strike="noStrike">
                <a:solidFill>
                  <a:srgbClr val="0E2C4B"/>
                </a:solidFill>
                <a:latin typeface="Georgia"/>
                <a:ea typeface="Georgia"/>
                <a:cs typeface="Georgia"/>
                <a:sym typeface="Georgia"/>
              </a:rPr>
              <a:t>Elderly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9" name="Google Shape;129;p4"/>
          <p:cNvSpPr txBox="1"/>
          <p:nvPr/>
        </p:nvSpPr>
        <p:spPr>
          <a:xfrm>
            <a:off x="7073663" y="4063545"/>
            <a:ext cx="4296835" cy="1352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99"/>
              <a:buFont typeface="Arial"/>
              <a:buNone/>
            </a:pPr>
            <a:r>
              <a:rPr b="0" i="0" lang="en-US" sz="8999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65+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4"/>
          <p:cNvSpPr txBox="1"/>
          <p:nvPr/>
        </p:nvSpPr>
        <p:spPr>
          <a:xfrm>
            <a:off x="2747018" y="5701845"/>
            <a:ext cx="12950126" cy="1352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99"/>
              <a:buFont typeface="Arial"/>
              <a:buNone/>
            </a:pPr>
            <a:r>
              <a:rPr b="0" i="0" lang="en-US" sz="8999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11,75%  =&gt; BPS (2024)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3F4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/>
          <p:nvPr/>
        </p:nvSpPr>
        <p:spPr>
          <a:xfrm>
            <a:off x="6234425" y="236500"/>
            <a:ext cx="11730269" cy="9814023"/>
          </a:xfrm>
          <a:custGeom>
            <a:rect b="b" l="l" r="r" t="t"/>
            <a:pathLst>
              <a:path extrusionOk="0" h="7851218" w="9023284">
                <a:moveTo>
                  <a:pt x="8898823" y="7851218"/>
                </a:moveTo>
                <a:lnTo>
                  <a:pt x="124460" y="7851218"/>
                </a:lnTo>
                <a:cubicBezTo>
                  <a:pt x="55880" y="7851218"/>
                  <a:pt x="0" y="7795338"/>
                  <a:pt x="0" y="7726759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8898823" y="0"/>
                </a:lnTo>
                <a:cubicBezTo>
                  <a:pt x="8967404" y="0"/>
                  <a:pt x="9023284" y="55880"/>
                  <a:pt x="9023284" y="124460"/>
                </a:cubicBezTo>
                <a:lnTo>
                  <a:pt x="9023284" y="7726759"/>
                </a:lnTo>
                <a:cubicBezTo>
                  <a:pt x="9023284" y="7795338"/>
                  <a:pt x="8967404" y="7851218"/>
                  <a:pt x="8898823" y="785121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5"/>
          <p:cNvSpPr/>
          <p:nvPr/>
        </p:nvSpPr>
        <p:spPr>
          <a:xfrm>
            <a:off x="6695098" y="1816985"/>
            <a:ext cx="11279105" cy="6282774"/>
          </a:xfrm>
          <a:custGeom>
            <a:rect b="b" l="l" r="r" t="t"/>
            <a:pathLst>
              <a:path extrusionOk="0" h="6282774" w="11279105">
                <a:moveTo>
                  <a:pt x="0" y="0"/>
                </a:moveTo>
                <a:lnTo>
                  <a:pt x="11279105" y="0"/>
                </a:lnTo>
                <a:lnTo>
                  <a:pt x="11279105" y="6282775"/>
                </a:lnTo>
                <a:lnTo>
                  <a:pt x="0" y="62827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763"/>
            </a:stretch>
          </a:blip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5"/>
          <p:cNvSpPr txBox="1"/>
          <p:nvPr/>
        </p:nvSpPr>
        <p:spPr>
          <a:xfrm>
            <a:off x="1028700" y="2857645"/>
            <a:ext cx="4623000" cy="45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The health of the elderly is </a:t>
            </a:r>
            <a:r>
              <a:rPr b="1" i="0" lang="en-US" sz="45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very important</a:t>
            </a:r>
            <a:r>
              <a:rPr b="0" i="0" lang="en-US" sz="45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 to be given further </a:t>
            </a:r>
            <a:r>
              <a:rPr b="1" i="0" lang="en-US" sz="45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attention</a:t>
            </a:r>
            <a:r>
              <a:rPr b="0" i="0" lang="en-US" sz="45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b="0" i="0" sz="4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5"/>
          <p:cNvSpPr txBox="1"/>
          <p:nvPr/>
        </p:nvSpPr>
        <p:spPr>
          <a:xfrm>
            <a:off x="6695098" y="7033933"/>
            <a:ext cx="11279105" cy="349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E2C4B"/>
                </a:solidFill>
                <a:latin typeface="Open Sans"/>
                <a:ea typeface="Open Sans"/>
                <a:cs typeface="Open Sans"/>
                <a:sym typeface="Open Sans"/>
              </a:rPr>
              <a:t>Databoks, 2021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6"/>
          <p:cNvGrpSpPr/>
          <p:nvPr/>
        </p:nvGrpSpPr>
        <p:grpSpPr>
          <a:xfrm>
            <a:off x="8556524" y="1820079"/>
            <a:ext cx="9731476" cy="7896560"/>
            <a:chOff x="0" y="0"/>
            <a:chExt cx="12975301" cy="10528746"/>
          </a:xfrm>
        </p:grpSpPr>
        <p:sp>
          <p:nvSpPr>
            <p:cNvPr id="144" name="Google Shape;144;p6"/>
            <p:cNvSpPr/>
            <p:nvPr/>
          </p:nvSpPr>
          <p:spPr>
            <a:xfrm>
              <a:off x="4931912" y="7737020"/>
              <a:ext cx="8043389" cy="2791726"/>
            </a:xfrm>
            <a:custGeom>
              <a:rect b="b" l="l" r="r" t="t"/>
              <a:pathLst>
                <a:path extrusionOk="0" h="2791726" w="8043389">
                  <a:moveTo>
                    <a:pt x="0" y="0"/>
                  </a:moveTo>
                  <a:lnTo>
                    <a:pt x="8043389" y="0"/>
                  </a:lnTo>
                  <a:lnTo>
                    <a:pt x="8043389" y="2791726"/>
                  </a:lnTo>
                  <a:lnTo>
                    <a:pt x="0" y="279172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51000"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45" name="Google Shape;145;p6"/>
            <p:cNvSpPr/>
            <p:nvPr/>
          </p:nvSpPr>
          <p:spPr>
            <a:xfrm flipH="1">
              <a:off x="0" y="8511403"/>
              <a:ext cx="4931912" cy="1711784"/>
            </a:xfrm>
            <a:custGeom>
              <a:rect b="b" l="l" r="r" t="t"/>
              <a:pathLst>
                <a:path extrusionOk="0" h="1711784" w="4931912">
                  <a:moveTo>
                    <a:pt x="4931912" y="0"/>
                  </a:moveTo>
                  <a:lnTo>
                    <a:pt x="0" y="0"/>
                  </a:lnTo>
                  <a:lnTo>
                    <a:pt x="0" y="1711785"/>
                  </a:lnTo>
                  <a:lnTo>
                    <a:pt x="4931912" y="1711785"/>
                  </a:lnTo>
                  <a:lnTo>
                    <a:pt x="4931912" y="0"/>
                  </a:lnTo>
                  <a:close/>
                </a:path>
              </a:pathLst>
            </a:custGeom>
            <a:blipFill rotWithShape="1">
              <a:blip r:embed="rId3">
                <a:alphaModFix amt="26000"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46" name="Google Shape;146;p6"/>
            <p:cNvSpPr/>
            <p:nvPr/>
          </p:nvSpPr>
          <p:spPr>
            <a:xfrm>
              <a:off x="1236415" y="0"/>
              <a:ext cx="8816962" cy="8816962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FF9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1961621" y="964247"/>
              <a:ext cx="8928296" cy="9157227"/>
            </a:xfrm>
            <a:custGeom>
              <a:rect b="b" l="l" r="r" t="t"/>
              <a:pathLst>
                <a:path extrusionOk="0" h="9157227" w="8928296">
                  <a:moveTo>
                    <a:pt x="0" y="0"/>
                  </a:moveTo>
                  <a:lnTo>
                    <a:pt x="8928296" y="0"/>
                  </a:lnTo>
                  <a:lnTo>
                    <a:pt x="8928296" y="9157226"/>
                  </a:lnTo>
                  <a:lnTo>
                    <a:pt x="0" y="915722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148" name="Google Shape;148;p6"/>
          <p:cNvGrpSpPr/>
          <p:nvPr/>
        </p:nvGrpSpPr>
        <p:grpSpPr>
          <a:xfrm>
            <a:off x="1028700" y="8432800"/>
            <a:ext cx="825500" cy="825500"/>
            <a:chOff x="0" y="0"/>
            <a:chExt cx="1100667" cy="1100667"/>
          </a:xfrm>
        </p:grpSpPr>
        <p:sp>
          <p:nvSpPr>
            <p:cNvPr id="149" name="Google Shape;149;p6"/>
            <p:cNvSpPr/>
            <p:nvPr/>
          </p:nvSpPr>
          <p:spPr>
            <a:xfrm>
              <a:off x="0" y="0"/>
              <a:ext cx="1100667" cy="1100667"/>
            </a:xfrm>
            <a:custGeom>
              <a:rect b="b" l="l" r="r" t="t"/>
              <a:pathLst>
                <a:path extrusionOk="0" h="660400" w="660400">
                  <a:moveTo>
                    <a:pt x="5359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35940"/>
                  </a:lnTo>
                  <a:cubicBezTo>
                    <a:pt x="660400" y="604520"/>
                    <a:pt x="604520" y="660400"/>
                    <a:pt x="535940" y="660400"/>
                  </a:cubicBezTo>
                  <a:close/>
                </a:path>
              </a:pathLst>
            </a:custGeom>
            <a:solidFill>
              <a:srgbClr val="F368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6"/>
            <p:cNvSpPr/>
            <p:nvPr/>
          </p:nvSpPr>
          <p:spPr>
            <a:xfrm rot="-5400000">
              <a:off x="436385" y="452780"/>
              <a:ext cx="290178" cy="195107"/>
            </a:xfrm>
            <a:custGeom>
              <a:rect b="b" l="l" r="r" t="t"/>
              <a:pathLst>
                <a:path extrusionOk="0"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151" name="Google Shape;151;p6"/>
          <p:cNvSpPr txBox="1"/>
          <p:nvPr/>
        </p:nvSpPr>
        <p:spPr>
          <a:xfrm>
            <a:off x="1028700" y="2481588"/>
            <a:ext cx="8115300" cy="49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1" i="0" lang="en-US" sz="7000" u="none" cap="none" strike="noStrike">
                <a:solidFill>
                  <a:srgbClr val="0E2C4B"/>
                </a:solidFill>
                <a:latin typeface="Georgia"/>
                <a:ea typeface="Georgia"/>
                <a:cs typeface="Georgia"/>
                <a:sym typeface="Georgia"/>
              </a:rPr>
              <a:t>Body weakening, loneliness, feeling uncared for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2" name="Google Shape;152;p6"/>
          <p:cNvSpPr txBox="1"/>
          <p:nvPr/>
        </p:nvSpPr>
        <p:spPr>
          <a:xfrm>
            <a:off x="1028700" y="1077122"/>
            <a:ext cx="4725524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Why??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7"/>
          <p:cNvGrpSpPr/>
          <p:nvPr/>
        </p:nvGrpSpPr>
        <p:grpSpPr>
          <a:xfrm>
            <a:off x="8982013" y="2770800"/>
            <a:ext cx="8091912" cy="5689124"/>
            <a:chOff x="0" y="-722487"/>
            <a:chExt cx="10789216" cy="7585500"/>
          </a:xfrm>
        </p:grpSpPr>
        <p:sp>
          <p:nvSpPr>
            <p:cNvPr id="158" name="Google Shape;158;p7"/>
            <p:cNvSpPr txBox="1"/>
            <p:nvPr/>
          </p:nvSpPr>
          <p:spPr>
            <a:xfrm>
              <a:off x="16" y="-722487"/>
              <a:ext cx="10789200" cy="758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546100" lvl="0" marL="4572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E2C4B"/>
                </a:buClr>
                <a:buSzPts val="5000"/>
                <a:buFont typeface="Georgia"/>
                <a:buChar char="●"/>
              </a:pPr>
              <a:r>
                <a:rPr b="1" i="0" lang="en-US" sz="5000" u="none" cap="none" strike="noStrike">
                  <a:solidFill>
                    <a:srgbClr val="0E2C4B"/>
                  </a:solidFill>
                  <a:latin typeface="Georgia"/>
                  <a:ea typeface="Georgia"/>
                  <a:cs typeface="Georgia"/>
                  <a:sym typeface="Georgia"/>
                </a:rPr>
                <a:t>There are still many cases of neglect of the elderly in Indonesia </a:t>
              </a:r>
              <a:endParaRPr b="1" i="0" sz="5000" u="none" cap="none" strike="noStrike">
                <a:solidFill>
                  <a:srgbClr val="0E2C4B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t/>
              </a:r>
              <a:endParaRPr b="1" sz="5000">
                <a:solidFill>
                  <a:srgbClr val="0E2C4B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-546100" lvl="0" marL="4572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5000"/>
                <a:buFont typeface="Georgia"/>
                <a:buChar char="●"/>
              </a:pPr>
              <a:r>
                <a:rPr b="1" lang="en-US" sz="5000">
                  <a:solidFill>
                    <a:schemeClr val="dk2"/>
                  </a:solidFill>
                  <a:latin typeface="Georgia"/>
                  <a:ea typeface="Georgia"/>
                  <a:cs typeface="Georgia"/>
                  <a:sym typeface="Georgia"/>
                </a:rPr>
                <a:t>2.4 million</a:t>
              </a:r>
              <a:endParaRPr b="1" sz="5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rtl="0" algn="l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99"/>
                <a:buFont typeface="Arial"/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t/>
              </a:r>
              <a:endParaRPr b="1" sz="5000">
                <a:solidFill>
                  <a:srgbClr val="0E2C4B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59" name="Google Shape;159;p7"/>
            <p:cNvSpPr txBox="1"/>
            <p:nvPr/>
          </p:nvSpPr>
          <p:spPr>
            <a:xfrm>
              <a:off x="0" y="6177226"/>
              <a:ext cx="105222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" name="Google Shape;160;p7"/>
          <p:cNvGrpSpPr/>
          <p:nvPr/>
        </p:nvGrpSpPr>
        <p:grpSpPr>
          <a:xfrm>
            <a:off x="469457" y="2057747"/>
            <a:ext cx="7318978" cy="6750643"/>
            <a:chOff x="0" y="0"/>
            <a:chExt cx="9758637" cy="9000858"/>
          </a:xfrm>
        </p:grpSpPr>
        <p:sp>
          <p:nvSpPr>
            <p:cNvPr id="161" name="Google Shape;161;p7"/>
            <p:cNvSpPr/>
            <p:nvPr/>
          </p:nvSpPr>
          <p:spPr>
            <a:xfrm>
              <a:off x="1200904" y="173984"/>
              <a:ext cx="8280339" cy="8280339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6EB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7"/>
            <p:cNvSpPr/>
            <p:nvPr/>
          </p:nvSpPr>
          <p:spPr>
            <a:xfrm flipH="1">
              <a:off x="0" y="6209132"/>
              <a:ext cx="8043389" cy="2791726"/>
            </a:xfrm>
            <a:custGeom>
              <a:rect b="b" l="l" r="r" t="t"/>
              <a:pathLst>
                <a:path extrusionOk="0" h="2791726" w="8043389">
                  <a:moveTo>
                    <a:pt x="8043389" y="0"/>
                  </a:moveTo>
                  <a:lnTo>
                    <a:pt x="0" y="0"/>
                  </a:lnTo>
                  <a:lnTo>
                    <a:pt x="0" y="2791727"/>
                  </a:lnTo>
                  <a:lnTo>
                    <a:pt x="8043389" y="2791727"/>
                  </a:lnTo>
                  <a:lnTo>
                    <a:pt x="8043389" y="0"/>
                  </a:lnTo>
                  <a:close/>
                </a:path>
              </a:pathLst>
            </a:custGeom>
            <a:blipFill rotWithShape="1">
              <a:blip r:embed="rId3">
                <a:alphaModFix amt="51000"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63" name="Google Shape;163;p7"/>
            <p:cNvSpPr/>
            <p:nvPr/>
          </p:nvSpPr>
          <p:spPr>
            <a:xfrm>
              <a:off x="745657" y="0"/>
              <a:ext cx="9012980" cy="8889051"/>
            </a:xfrm>
            <a:custGeom>
              <a:rect b="b" l="l" r="r" t="t"/>
              <a:pathLst>
                <a:path extrusionOk="0" h="8889051" w="9012980">
                  <a:moveTo>
                    <a:pt x="0" y="0"/>
                  </a:moveTo>
                  <a:lnTo>
                    <a:pt x="9012980" y="0"/>
                  </a:lnTo>
                  <a:lnTo>
                    <a:pt x="9012980" y="8889051"/>
                  </a:lnTo>
                  <a:lnTo>
                    <a:pt x="0" y="888905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164" name="Google Shape;164;p7"/>
          <p:cNvSpPr txBox="1"/>
          <p:nvPr/>
        </p:nvSpPr>
        <p:spPr>
          <a:xfrm>
            <a:off x="14778225" y="95384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E2C4B"/>
                </a:solidFill>
                <a:latin typeface="Open Sans"/>
                <a:ea typeface="Open Sans"/>
                <a:cs typeface="Open Sans"/>
                <a:sym typeface="Open Sans"/>
              </a:rPr>
              <a:t>BPS, 2019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3F4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"/>
          <p:cNvSpPr/>
          <p:nvPr/>
        </p:nvSpPr>
        <p:spPr>
          <a:xfrm>
            <a:off x="248919" y="236488"/>
            <a:ext cx="5436128" cy="9814023"/>
          </a:xfrm>
          <a:custGeom>
            <a:rect b="b" l="l" r="r" t="t"/>
            <a:pathLst>
              <a:path extrusionOk="0" h="8597900" w="4762500">
                <a:moveTo>
                  <a:pt x="4762500" y="254000"/>
                </a:moveTo>
                <a:lnTo>
                  <a:pt x="4762500" y="8343900"/>
                </a:lnTo>
                <a:cubicBezTo>
                  <a:pt x="4762500" y="8484235"/>
                  <a:pt x="4648835" y="8597900"/>
                  <a:pt x="4508500" y="8597900"/>
                </a:cubicBezTo>
                <a:lnTo>
                  <a:pt x="254000" y="8597900"/>
                </a:lnTo>
                <a:cubicBezTo>
                  <a:pt x="113665" y="8597900"/>
                  <a:pt x="0" y="8484235"/>
                  <a:pt x="0" y="8343900"/>
                </a:cubicBezTo>
                <a:lnTo>
                  <a:pt x="0" y="254000"/>
                </a:lnTo>
                <a:cubicBezTo>
                  <a:pt x="0" y="113665"/>
                  <a:pt x="113665" y="0"/>
                  <a:pt x="254000" y="0"/>
                </a:cubicBezTo>
                <a:lnTo>
                  <a:pt x="4508500" y="0"/>
                </a:lnTo>
                <a:cubicBezTo>
                  <a:pt x="4648835" y="0"/>
                  <a:pt x="4762500" y="113665"/>
                  <a:pt x="4762500" y="25400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0045" r="-140707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8"/>
          <p:cNvSpPr/>
          <p:nvPr/>
        </p:nvSpPr>
        <p:spPr>
          <a:xfrm flipH="1">
            <a:off x="6461347" y="8584208"/>
            <a:ext cx="3651821" cy="1267486"/>
          </a:xfrm>
          <a:custGeom>
            <a:rect b="b" l="l" r="r" t="t"/>
            <a:pathLst>
              <a:path extrusionOk="0" h="1267486" w="3651821">
                <a:moveTo>
                  <a:pt x="3651822" y="0"/>
                </a:moveTo>
                <a:lnTo>
                  <a:pt x="0" y="0"/>
                </a:lnTo>
                <a:lnTo>
                  <a:pt x="0" y="1267487"/>
                </a:lnTo>
                <a:lnTo>
                  <a:pt x="3651822" y="1267487"/>
                </a:lnTo>
                <a:lnTo>
                  <a:pt x="3651822" y="0"/>
                </a:lnTo>
                <a:close/>
              </a:path>
            </a:pathLst>
          </a:custGeom>
          <a:blipFill rotWithShape="1">
            <a:blip r:embed="rId4">
              <a:alphaModFix amt="5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1" name="Google Shape;171;p8"/>
          <p:cNvSpPr/>
          <p:nvPr/>
        </p:nvSpPr>
        <p:spPr>
          <a:xfrm flipH="1">
            <a:off x="6688824" y="5325575"/>
            <a:ext cx="3637986" cy="3693167"/>
          </a:xfrm>
          <a:custGeom>
            <a:rect b="b" l="l" r="r" t="t"/>
            <a:pathLst>
              <a:path extrusionOk="0" h="3693167" w="3637986">
                <a:moveTo>
                  <a:pt x="3637986" y="0"/>
                </a:moveTo>
                <a:lnTo>
                  <a:pt x="0" y="0"/>
                </a:lnTo>
                <a:lnTo>
                  <a:pt x="0" y="3693167"/>
                </a:lnTo>
                <a:lnTo>
                  <a:pt x="3637986" y="3693167"/>
                </a:lnTo>
                <a:lnTo>
                  <a:pt x="3637986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212646" r="0" t="-151958"/>
            </a:stretch>
          </a:blipFill>
          <a:ln>
            <a:noFill/>
          </a:ln>
        </p:spPr>
      </p:sp>
      <p:grpSp>
        <p:nvGrpSpPr>
          <p:cNvPr id="172" name="Google Shape;172;p8"/>
          <p:cNvGrpSpPr/>
          <p:nvPr/>
        </p:nvGrpSpPr>
        <p:grpSpPr>
          <a:xfrm>
            <a:off x="7077188" y="1035844"/>
            <a:ext cx="10182150" cy="4456443"/>
            <a:chOff x="0" y="9525"/>
            <a:chExt cx="13576200" cy="5941924"/>
          </a:xfrm>
        </p:grpSpPr>
        <p:sp>
          <p:nvSpPr>
            <p:cNvPr id="173" name="Google Shape;173;p8"/>
            <p:cNvSpPr txBox="1"/>
            <p:nvPr/>
          </p:nvSpPr>
          <p:spPr>
            <a:xfrm>
              <a:off x="0" y="9525"/>
              <a:ext cx="13576200" cy="535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2000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99"/>
                <a:buFont typeface="Arial"/>
                <a:buNone/>
              </a:pPr>
              <a:r>
                <a:rPr b="1" i="0" lang="en-US" sz="4499" u="none" cap="none" strike="noStrike">
                  <a:solidFill>
                    <a:srgbClr val="0E2C4B"/>
                  </a:solidFill>
                  <a:latin typeface="Georgia"/>
                  <a:ea typeface="Georgia"/>
                  <a:cs typeface="Georgia"/>
                  <a:sym typeface="Georgia"/>
                </a:rPr>
                <a:t>Case: An elderly woman from Magelang Regency, Central Java, was abandoned by her three children and placed in a nursing home.</a:t>
              </a:r>
              <a:endParaRPr b="0" i="0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74" name="Google Shape;174;p8"/>
            <p:cNvSpPr txBox="1"/>
            <p:nvPr/>
          </p:nvSpPr>
          <p:spPr>
            <a:xfrm>
              <a:off x="0" y="5402149"/>
              <a:ext cx="12751500" cy="54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8"/>
          <p:cNvSpPr txBox="1"/>
          <p:nvPr/>
        </p:nvSpPr>
        <p:spPr>
          <a:xfrm>
            <a:off x="10614302" y="6849895"/>
            <a:ext cx="6644998" cy="5873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9"/>
              <a:buFont typeface="Arial"/>
              <a:buNone/>
            </a:pPr>
            <a:r>
              <a:rPr b="0" i="0" lang="en-US" sz="3499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Busy!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3F4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"/>
          <p:cNvSpPr txBox="1"/>
          <p:nvPr/>
        </p:nvSpPr>
        <p:spPr>
          <a:xfrm>
            <a:off x="1028700" y="4531949"/>
            <a:ext cx="5984198" cy="1247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The same case can also be found in the Karya Kasih Medan nursing home.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9"/>
          <p:cNvSpPr/>
          <p:nvPr/>
        </p:nvSpPr>
        <p:spPr>
          <a:xfrm>
            <a:off x="9144000" y="1748072"/>
            <a:ext cx="7097478" cy="7098897"/>
          </a:xfrm>
          <a:custGeom>
            <a:rect b="b" l="l" r="r" t="t"/>
            <a:pathLst>
              <a:path extrusionOk="0" h="6351270" w="6350000">
                <a:moveTo>
                  <a:pt x="0" y="5955030"/>
                </a:moveTo>
                <a:lnTo>
                  <a:pt x="0" y="394970"/>
                </a:lnTo>
                <a:cubicBezTo>
                  <a:pt x="0" y="176530"/>
                  <a:pt x="176530" y="0"/>
                  <a:pt x="394970" y="0"/>
                </a:cubicBezTo>
                <a:lnTo>
                  <a:pt x="5956300" y="0"/>
                </a:lnTo>
                <a:cubicBezTo>
                  <a:pt x="6173470" y="0"/>
                  <a:pt x="6350000" y="176530"/>
                  <a:pt x="6350000" y="394970"/>
                </a:cubicBezTo>
                <a:cubicBezTo>
                  <a:pt x="6350000" y="394970"/>
                  <a:pt x="6350000" y="394970"/>
                  <a:pt x="6350000" y="394970"/>
                </a:cubicBezTo>
                <a:lnTo>
                  <a:pt x="6350000" y="5956300"/>
                </a:lnTo>
                <a:cubicBezTo>
                  <a:pt x="6350000" y="6174740"/>
                  <a:pt x="6173470" y="6351270"/>
                  <a:pt x="5955030" y="6351270"/>
                </a:cubicBezTo>
                <a:lnTo>
                  <a:pt x="5955030" y="6351270"/>
                </a:lnTo>
                <a:lnTo>
                  <a:pt x="394970" y="6351270"/>
                </a:lnTo>
                <a:cubicBezTo>
                  <a:pt x="176530" y="6350000"/>
                  <a:pt x="0" y="6173470"/>
                  <a:pt x="0" y="5955030"/>
                </a:cubicBezTo>
                <a:cubicBezTo>
                  <a:pt x="0" y="5955030"/>
                  <a:pt x="0" y="5955030"/>
                  <a:pt x="0" y="595503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4953" r="-24953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2" name="Google Shape;182;p9"/>
          <p:cNvGrpSpPr/>
          <p:nvPr/>
        </p:nvGrpSpPr>
        <p:grpSpPr>
          <a:xfrm>
            <a:off x="1028700" y="8432800"/>
            <a:ext cx="825500" cy="825500"/>
            <a:chOff x="0" y="0"/>
            <a:chExt cx="1100667" cy="1100667"/>
          </a:xfrm>
        </p:grpSpPr>
        <p:sp>
          <p:nvSpPr>
            <p:cNvPr id="183" name="Google Shape;183;p9"/>
            <p:cNvSpPr/>
            <p:nvPr/>
          </p:nvSpPr>
          <p:spPr>
            <a:xfrm>
              <a:off x="0" y="0"/>
              <a:ext cx="1100667" cy="1100667"/>
            </a:xfrm>
            <a:custGeom>
              <a:rect b="b" l="l" r="r" t="t"/>
              <a:pathLst>
                <a:path extrusionOk="0" h="660400" w="660400">
                  <a:moveTo>
                    <a:pt x="5359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35940"/>
                  </a:lnTo>
                  <a:cubicBezTo>
                    <a:pt x="660400" y="604520"/>
                    <a:pt x="604520" y="660400"/>
                    <a:pt x="535940" y="660400"/>
                  </a:cubicBezTo>
                  <a:close/>
                </a:path>
              </a:pathLst>
            </a:custGeom>
            <a:solidFill>
              <a:srgbClr val="F368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9"/>
            <p:cNvSpPr/>
            <p:nvPr/>
          </p:nvSpPr>
          <p:spPr>
            <a:xfrm rot="-5400000">
              <a:off x="436385" y="452780"/>
              <a:ext cx="290178" cy="195107"/>
            </a:xfrm>
            <a:custGeom>
              <a:rect b="b" l="l" r="r" t="t"/>
              <a:pathLst>
                <a:path extrusionOk="0"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